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76" r:id="rId2"/>
    <p:sldId id="303" r:id="rId3"/>
    <p:sldId id="305" r:id="rId4"/>
    <p:sldId id="277" r:id="rId5"/>
    <p:sldId id="257" r:id="rId6"/>
    <p:sldId id="262" r:id="rId7"/>
    <p:sldId id="259" r:id="rId8"/>
    <p:sldId id="306" r:id="rId9"/>
    <p:sldId id="261" r:id="rId10"/>
    <p:sldId id="260" r:id="rId11"/>
    <p:sldId id="264" r:id="rId12"/>
    <p:sldId id="279" r:id="rId13"/>
    <p:sldId id="271" r:id="rId14"/>
    <p:sldId id="266" r:id="rId15"/>
    <p:sldId id="267" r:id="rId16"/>
    <p:sldId id="274" r:id="rId17"/>
    <p:sldId id="280" r:id="rId18"/>
    <p:sldId id="300" r:id="rId19"/>
    <p:sldId id="281" r:id="rId20"/>
    <p:sldId id="298" r:id="rId21"/>
    <p:sldId id="299" r:id="rId22"/>
    <p:sldId id="282" r:id="rId23"/>
    <p:sldId id="283" r:id="rId24"/>
    <p:sldId id="284" r:id="rId25"/>
    <p:sldId id="285" r:id="rId26"/>
    <p:sldId id="297" r:id="rId27"/>
    <p:sldId id="286" r:id="rId28"/>
    <p:sldId id="288" r:id="rId29"/>
    <p:sldId id="287" r:id="rId30"/>
    <p:sldId id="289" r:id="rId31"/>
    <p:sldId id="290" r:id="rId32"/>
    <p:sldId id="291" r:id="rId33"/>
    <p:sldId id="292" r:id="rId34"/>
    <p:sldId id="295" r:id="rId35"/>
    <p:sldId id="296" r:id="rId36"/>
    <p:sldId id="278" r:id="rId3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FF"/>
    <a:srgbClr val="0099FF"/>
    <a:srgbClr val="00FF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88426" autoAdjust="0"/>
  </p:normalViewPr>
  <p:slideViewPr>
    <p:cSldViewPr>
      <p:cViewPr varScale="1">
        <p:scale>
          <a:sx n="52" d="100"/>
          <a:sy n="52" d="100"/>
        </p:scale>
        <p:origin x="427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1AF1E-D05D-4C75-B743-05290DA17C7D}" type="datetimeFigureOut">
              <a:rPr lang="ko-KR" altLang="en-US" smtClean="0"/>
              <a:pPr/>
              <a:t>2018-07-11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5A0FE2-A33D-4AB5-821E-AFB4405615D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C95F57-E7C1-4CD2-963E-FE0C7957DAA8}" type="datetimeFigureOut">
              <a:rPr lang="ko-KR" altLang="en-US" smtClean="0"/>
              <a:pPr/>
              <a:t>2018-07-11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A84481-3007-489A-88CA-9C83C740586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ko-KR" altLang="en-US" b="1" dirty="0" smtClean="0"/>
              <a:t>가상현실과 </a:t>
            </a:r>
            <a:r>
              <a:rPr lang="ko-KR" altLang="en-US" b="1" dirty="0" err="1" smtClean="0"/>
              <a:t>트레드밀</a:t>
            </a:r>
            <a:r>
              <a:rPr lang="ko-KR" altLang="en-US" b="1" dirty="0" smtClean="0"/>
              <a:t> 결합효과 분석</a:t>
            </a:r>
            <a:endParaRPr lang="ko-KR" altLang="en-US" dirty="0" smtClean="0"/>
          </a:p>
          <a:p>
            <a:r>
              <a:rPr lang="en-US" altLang="ko-KR" dirty="0" smtClean="0"/>
              <a:t>8</a:t>
            </a:r>
            <a:r>
              <a:rPr lang="ko-KR" altLang="en-US" dirty="0" smtClean="0"/>
              <a:t>월 </a:t>
            </a:r>
            <a:r>
              <a:rPr lang="en-US" altLang="ko-KR" dirty="0" smtClean="0"/>
              <a:t>11</a:t>
            </a:r>
            <a:r>
              <a:rPr lang="ko-KR" altLang="en-US" dirty="0" smtClean="0"/>
              <a:t>일자 </a:t>
            </a:r>
            <a:r>
              <a:rPr lang="en-US" altLang="ko-KR" dirty="0" smtClean="0"/>
              <a:t>Lancet </a:t>
            </a:r>
            <a:r>
              <a:rPr lang="ko-KR" altLang="en-US" dirty="0" err="1" smtClean="0"/>
              <a:t>온라인판에</a:t>
            </a:r>
            <a:r>
              <a:rPr lang="ko-KR" altLang="en-US" dirty="0" smtClean="0"/>
              <a:t> 실린 연구</a:t>
            </a:r>
            <a:r>
              <a:rPr lang="en-US" altLang="ko-KR" dirty="0" smtClean="0"/>
              <a:t>(NCT01732653)</a:t>
            </a:r>
            <a:r>
              <a:rPr lang="ko-KR" altLang="en-US" dirty="0" smtClean="0"/>
              <a:t>는 가상현실 프로그램과 트레드밀의 결합효과를 무작위 대조군 연구로 수행했다는 점에서 의미가 있다</a:t>
            </a:r>
            <a:r>
              <a:rPr lang="en-US" altLang="ko-KR" dirty="0" smtClean="0"/>
              <a:t>. </a:t>
            </a:r>
            <a:r>
              <a:rPr lang="ko-KR" altLang="en-US" dirty="0" err="1" smtClean="0"/>
              <a:t>유산소</a:t>
            </a:r>
            <a:r>
              <a:rPr lang="ko-KR" altLang="en-US" dirty="0" smtClean="0"/>
              <a:t> 운동을 포함하는 물리적 운동요법은 모든 질환 치료에 일차적으로 권고되는 만큼 임상연구가 </a:t>
            </a:r>
            <a:r>
              <a:rPr lang="ko-KR" altLang="en-US" dirty="0" err="1" smtClean="0"/>
              <a:t>필요없다고</a:t>
            </a:r>
            <a:r>
              <a:rPr lang="ko-KR" altLang="en-US" dirty="0" smtClean="0"/>
              <a:t> 볼 수도 있지만 확실한 근거를 만들어 의료용으로 확대할 수 있는 가능성을 보여주고 있는 것이다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이를 위해 이스라엘 </a:t>
            </a:r>
            <a:r>
              <a:rPr lang="ko-KR" altLang="en-US" dirty="0" err="1" smtClean="0"/>
              <a:t>텔아브비의대</a:t>
            </a:r>
            <a:r>
              <a:rPr lang="ko-KR" altLang="en-US" dirty="0" smtClean="0"/>
              <a:t> </a:t>
            </a:r>
            <a:r>
              <a:rPr lang="en-US" altLang="ko-KR" dirty="0" err="1" smtClean="0"/>
              <a:t>Anat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Mirelman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교수팀</a:t>
            </a:r>
            <a:r>
              <a:rPr lang="en-US" altLang="ko-KR" dirty="0" smtClean="0"/>
              <a:t>(</a:t>
            </a:r>
            <a:r>
              <a:rPr lang="ko-KR" altLang="en-US" dirty="0" smtClean="0"/>
              <a:t>신경과</a:t>
            </a:r>
            <a:r>
              <a:rPr lang="en-US" altLang="ko-KR" dirty="0" smtClean="0"/>
              <a:t>)</a:t>
            </a:r>
            <a:r>
              <a:rPr lang="ko-KR" altLang="en-US" dirty="0" smtClean="0"/>
              <a:t>은 벨기에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이스라엘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이탈리아</a:t>
            </a:r>
            <a:r>
              <a:rPr lang="en-US" altLang="ko-KR" dirty="0" smtClean="0"/>
              <a:t>, </a:t>
            </a:r>
            <a:r>
              <a:rPr lang="ko-KR" altLang="en-US" dirty="0" smtClean="0"/>
              <a:t>네덜란드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영국 등 </a:t>
            </a:r>
            <a:r>
              <a:rPr lang="en-US" altLang="ko-KR" dirty="0" smtClean="0"/>
              <a:t>5</a:t>
            </a:r>
            <a:r>
              <a:rPr lang="ko-KR" altLang="en-US" dirty="0" smtClean="0"/>
              <a:t>개국</a:t>
            </a:r>
            <a:r>
              <a:rPr lang="en-US" altLang="ko-KR" dirty="0" smtClean="0"/>
              <a:t>, 5</a:t>
            </a:r>
            <a:r>
              <a:rPr lang="ko-KR" altLang="en-US" dirty="0" smtClean="0"/>
              <a:t>개 센터에서 환자를 모집했다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환자들의 연령규모는 </a:t>
            </a:r>
            <a:r>
              <a:rPr lang="en-US" altLang="ko-KR" dirty="0" smtClean="0"/>
              <a:t>60~90</a:t>
            </a:r>
            <a:r>
              <a:rPr lang="ko-KR" altLang="en-US" dirty="0" smtClean="0"/>
              <a:t>세로</a:t>
            </a:r>
            <a:r>
              <a:rPr lang="en-US" altLang="ko-KR" dirty="0" smtClean="0"/>
              <a:t>, 6</a:t>
            </a:r>
            <a:r>
              <a:rPr lang="ko-KR" altLang="en-US" dirty="0" smtClean="0"/>
              <a:t>개월 이내 </a:t>
            </a:r>
            <a:r>
              <a:rPr lang="en-US" altLang="ko-KR" dirty="0" smtClean="0"/>
              <a:t>2</a:t>
            </a:r>
            <a:r>
              <a:rPr lang="ko-KR" altLang="en-US" dirty="0" smtClean="0"/>
              <a:t>번 이상의 낙상경험이 있는 매우 </a:t>
            </a:r>
            <a:r>
              <a:rPr lang="ko-KR" altLang="en-US" dirty="0" err="1" smtClean="0"/>
              <a:t>고위험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환자군이었다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또한 다양한 운동 및 인지결함 환자였다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이들을 컴퓨터 프로그램으로 무작위 분류해 한 군은 가상현실을 이용한 </a:t>
            </a:r>
            <a:r>
              <a:rPr lang="ko-KR" altLang="en-US" dirty="0" err="1" smtClean="0"/>
              <a:t>트레드밀군에</a:t>
            </a:r>
            <a:r>
              <a:rPr lang="ko-KR" altLang="en-US" dirty="0" smtClean="0"/>
              <a:t> 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다른 군은 단순히 </a:t>
            </a:r>
            <a:r>
              <a:rPr lang="ko-KR" altLang="en-US" dirty="0" err="1" smtClean="0"/>
              <a:t>트레드밀</a:t>
            </a:r>
            <a:r>
              <a:rPr lang="ko-KR" altLang="en-US" dirty="0" smtClean="0"/>
              <a:t> 훈련만 시행하도록 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특히 하위그룹별 분석을 고려해 환자들의 특발성 낙상</a:t>
            </a:r>
            <a:r>
              <a:rPr lang="en-US" altLang="ko-KR" dirty="0" smtClean="0"/>
              <a:t>, </a:t>
            </a:r>
            <a:r>
              <a:rPr lang="ko-KR" altLang="en-US" dirty="0" smtClean="0"/>
              <a:t>경고 인지 장애</a:t>
            </a:r>
            <a:r>
              <a:rPr lang="en-US" altLang="ko-KR" dirty="0" smtClean="0"/>
              <a:t>, </a:t>
            </a:r>
            <a:r>
              <a:rPr lang="ko-KR" altLang="en-US" dirty="0" smtClean="0"/>
              <a:t>파킨슨병 등으로 분류했고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임상 기관에 따라 나눴다</a:t>
            </a:r>
            <a:r>
              <a:rPr lang="en-US" altLang="ko-KR" dirty="0" smtClean="0"/>
              <a:t>. </a:t>
            </a:r>
          </a:p>
          <a:p>
            <a:r>
              <a:rPr lang="ko-KR" altLang="en-US" dirty="0" smtClean="0"/>
              <a:t>신뢰성을 높이기 위해 그룹 할당을 연구에 참여하지 않는 제</a:t>
            </a:r>
            <a:r>
              <a:rPr lang="en-US" altLang="ko-KR" dirty="0" smtClean="0"/>
              <a:t>3</a:t>
            </a:r>
            <a:r>
              <a:rPr lang="ko-KR" altLang="en-US" dirty="0" smtClean="0"/>
              <a:t>자가 시행했다는 점도 눈길을 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운동은 총 </a:t>
            </a:r>
            <a:r>
              <a:rPr lang="en-US" altLang="ko-KR" dirty="0" smtClean="0"/>
              <a:t>6</a:t>
            </a:r>
            <a:r>
              <a:rPr lang="ko-KR" altLang="en-US" dirty="0" smtClean="0"/>
              <a:t>주간</a:t>
            </a:r>
            <a:r>
              <a:rPr lang="en-US" altLang="ko-KR" dirty="0" smtClean="0"/>
              <a:t>, </a:t>
            </a:r>
            <a:r>
              <a:rPr lang="ko-KR" altLang="en-US" dirty="0" smtClean="0"/>
              <a:t>주당 </a:t>
            </a:r>
            <a:r>
              <a:rPr lang="en-US" altLang="ko-KR" dirty="0" smtClean="0"/>
              <a:t>3</a:t>
            </a:r>
            <a:r>
              <a:rPr lang="ko-KR" altLang="en-US" dirty="0" smtClean="0"/>
              <a:t>회 훈련으로 진행했고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각 세션당 훈련 시간은 </a:t>
            </a:r>
            <a:r>
              <a:rPr lang="en-US" altLang="ko-KR" dirty="0" smtClean="0"/>
              <a:t>45</a:t>
            </a:r>
            <a:r>
              <a:rPr lang="ko-KR" altLang="en-US" dirty="0" smtClean="0"/>
              <a:t>분으로 정의했다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또한 참가자들의 수행 능력에 맞춰 개별화된 </a:t>
            </a:r>
            <a:r>
              <a:rPr lang="ko-KR" altLang="en-US" dirty="0" err="1" smtClean="0"/>
              <a:t>훈련법을</a:t>
            </a:r>
            <a:r>
              <a:rPr lang="ko-KR" altLang="en-US" dirty="0" smtClean="0"/>
              <a:t> 적용했다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이번 연구에서 적용한 가상현실 시스템은 모션 </a:t>
            </a:r>
            <a:r>
              <a:rPr lang="ko-KR" altLang="en-US" dirty="0" err="1" smtClean="0"/>
              <a:t>캡쳐</a:t>
            </a:r>
            <a:r>
              <a:rPr lang="ko-KR" altLang="en-US" dirty="0" smtClean="0"/>
              <a:t> 카메라와 컴퓨터가 생산하는 시뮬레이션을 대형 스크린에 투영하도록 했는데 이는 노인들의 낙상위험을 줄이기 위함이다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또 단계조정을 위해 장애물</a:t>
            </a:r>
            <a:r>
              <a:rPr lang="en-US" altLang="ko-KR" dirty="0" smtClean="0"/>
              <a:t>, </a:t>
            </a:r>
            <a:r>
              <a:rPr lang="ko-KR" altLang="en-US" dirty="0" smtClean="0"/>
              <a:t>다중경로 등을 </a:t>
            </a:r>
            <a:r>
              <a:rPr lang="ko-KR" altLang="en-US" dirty="0" err="1" smtClean="0"/>
              <a:t>포함시켜며</a:t>
            </a:r>
            <a:r>
              <a:rPr lang="ko-KR" altLang="en-US" dirty="0" smtClean="0"/>
              <a:t> 연구의 세밀함에 신경 쓴 것도 특징이다</a:t>
            </a:r>
            <a:r>
              <a:rPr lang="en-US" altLang="ko-KR" dirty="0" smtClean="0"/>
              <a:t>. 1</a:t>
            </a:r>
            <a:r>
              <a:rPr lang="ko-KR" altLang="en-US" dirty="0" smtClean="0"/>
              <a:t>차 </a:t>
            </a:r>
            <a:r>
              <a:rPr lang="ko-KR" altLang="en-US" dirty="0" err="1" smtClean="0"/>
              <a:t>종료점은</a:t>
            </a:r>
            <a:r>
              <a:rPr lang="ko-KR" altLang="en-US" dirty="0" smtClean="0"/>
              <a:t> 훈련 종료 후 </a:t>
            </a:r>
            <a:r>
              <a:rPr lang="en-US" altLang="ko-KR" dirty="0" smtClean="0"/>
              <a:t>6</a:t>
            </a:r>
            <a:r>
              <a:rPr lang="ko-KR" altLang="en-US" dirty="0" smtClean="0"/>
              <a:t>개월 동안 낙상 발생률로 평가했다</a:t>
            </a:r>
            <a:r>
              <a:rPr lang="en-US" altLang="ko-KR" dirty="0" smtClean="0"/>
              <a:t>.</a:t>
            </a:r>
          </a:p>
          <a:p>
            <a:r>
              <a:rPr lang="ko-KR" altLang="en-US" b="1" dirty="0" smtClean="0"/>
              <a:t>낙상 발생률 대조군 대비 </a:t>
            </a:r>
            <a:r>
              <a:rPr lang="en-US" altLang="ko-KR" b="1" dirty="0" smtClean="0"/>
              <a:t>42% </a:t>
            </a:r>
            <a:r>
              <a:rPr lang="ko-KR" altLang="en-US" b="1" dirty="0" smtClean="0"/>
              <a:t>감소</a:t>
            </a:r>
            <a:endParaRPr lang="ko-KR" altLang="en-US" dirty="0" smtClean="0"/>
          </a:p>
          <a:p>
            <a:r>
              <a:rPr lang="ko-KR" altLang="en-US" dirty="0" smtClean="0"/>
              <a:t>   그 결과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가상현실을 결합한 운동요법 후 낙상 발생률이 크게 감소하는 것으로 나타났다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훈련 전 </a:t>
            </a:r>
            <a:r>
              <a:rPr lang="ko-KR" altLang="en-US" dirty="0" err="1" smtClean="0"/>
              <a:t>트레드밀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단독군은</a:t>
            </a:r>
            <a:r>
              <a:rPr lang="ko-KR" altLang="en-US" dirty="0" smtClean="0"/>
              <a:t> </a:t>
            </a:r>
            <a:r>
              <a:rPr lang="en-US" altLang="ko-KR" dirty="0" smtClean="0"/>
              <a:t>6</a:t>
            </a:r>
            <a:r>
              <a:rPr lang="ko-KR" altLang="en-US" dirty="0" smtClean="0"/>
              <a:t>개월 동안 평균 </a:t>
            </a:r>
            <a:r>
              <a:rPr lang="en-US" altLang="ko-KR" dirty="0" smtClean="0"/>
              <a:t>10.7</a:t>
            </a:r>
            <a:r>
              <a:rPr lang="ko-KR" altLang="en-US" dirty="0" smtClean="0"/>
              <a:t>회 낙상이 있었고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트레드밀과</a:t>
            </a:r>
            <a:r>
              <a:rPr lang="ko-KR" altLang="en-US" dirty="0" smtClean="0"/>
              <a:t> 가상현실 </a:t>
            </a:r>
            <a:r>
              <a:rPr lang="ko-KR" altLang="en-US" dirty="0" err="1" smtClean="0"/>
              <a:t>병합군은</a:t>
            </a:r>
            <a:r>
              <a:rPr lang="ko-KR" altLang="en-US" dirty="0" smtClean="0"/>
              <a:t> 평균 </a:t>
            </a:r>
            <a:r>
              <a:rPr lang="en-US" altLang="ko-KR" dirty="0" smtClean="0"/>
              <a:t>11.9</a:t>
            </a:r>
            <a:r>
              <a:rPr lang="ko-KR" altLang="en-US" dirty="0" smtClean="0"/>
              <a:t>회 낙상이 있었다</a:t>
            </a:r>
            <a:r>
              <a:rPr lang="en-US" altLang="ko-KR" dirty="0" smtClean="0"/>
              <a:t>. </a:t>
            </a:r>
          </a:p>
          <a:p>
            <a:r>
              <a:rPr lang="ko-KR" altLang="en-US" dirty="0" smtClean="0"/>
              <a:t>그러나 훈련 후 </a:t>
            </a:r>
            <a:r>
              <a:rPr lang="ko-KR" altLang="en-US" dirty="0" err="1" smtClean="0"/>
              <a:t>트레드밀과</a:t>
            </a:r>
            <a:r>
              <a:rPr lang="ko-KR" altLang="en-US" dirty="0" smtClean="0"/>
              <a:t> 가상현실 </a:t>
            </a:r>
            <a:r>
              <a:rPr lang="ko-KR" altLang="en-US" dirty="0" err="1" smtClean="0"/>
              <a:t>병합군은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훈련전</a:t>
            </a:r>
            <a:r>
              <a:rPr lang="ko-KR" altLang="en-US" dirty="0" smtClean="0"/>
              <a:t> </a:t>
            </a:r>
            <a:r>
              <a:rPr lang="en-US" altLang="ko-KR" dirty="0" smtClean="0"/>
              <a:t>11.9</a:t>
            </a:r>
            <a:r>
              <a:rPr lang="ko-KR" altLang="en-US" dirty="0" smtClean="0"/>
              <a:t>회에서 </a:t>
            </a:r>
            <a:r>
              <a:rPr lang="en-US" altLang="ko-KR" dirty="0" smtClean="0"/>
              <a:t>6.0</a:t>
            </a:r>
            <a:r>
              <a:rPr lang="ko-KR" altLang="en-US" dirty="0" smtClean="0"/>
              <a:t>회로 줄었고 </a:t>
            </a:r>
            <a:r>
              <a:rPr lang="ko-KR" altLang="en-US" dirty="0" err="1" smtClean="0"/>
              <a:t>트레드밀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단독군은</a:t>
            </a:r>
            <a:r>
              <a:rPr lang="ko-KR" altLang="en-US" dirty="0" smtClean="0"/>
              <a:t> </a:t>
            </a:r>
            <a:r>
              <a:rPr lang="en-US" altLang="ko-KR" dirty="0" smtClean="0"/>
              <a:t>10.7</a:t>
            </a:r>
            <a:r>
              <a:rPr lang="ko-KR" altLang="en-US" dirty="0" smtClean="0"/>
              <a:t>회에서 </a:t>
            </a:r>
            <a:r>
              <a:rPr lang="en-US" altLang="ko-KR" dirty="0" smtClean="0"/>
              <a:t>8.3</a:t>
            </a:r>
            <a:r>
              <a:rPr lang="ko-KR" altLang="en-US" dirty="0" smtClean="0"/>
              <a:t>회로 감소했다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결과적으로 대조군 대비 </a:t>
            </a:r>
            <a:r>
              <a:rPr lang="en-US" altLang="ko-KR" dirty="0" smtClean="0"/>
              <a:t>42% </a:t>
            </a:r>
            <a:r>
              <a:rPr lang="ko-KR" altLang="en-US" dirty="0" smtClean="0"/>
              <a:t>감소한 것이다</a:t>
            </a:r>
            <a:r>
              <a:rPr lang="en-US" altLang="ko-KR" dirty="0" smtClean="0"/>
              <a:t>.</a:t>
            </a:r>
          </a:p>
          <a:p>
            <a:r>
              <a:rPr lang="en-US" altLang="ko-KR" dirty="0" err="1" smtClean="0"/>
              <a:t>Mirelman</a:t>
            </a:r>
            <a:r>
              <a:rPr lang="en-US" altLang="ko-KR" dirty="0" smtClean="0"/>
              <a:t> </a:t>
            </a:r>
            <a:r>
              <a:rPr lang="ko-KR" altLang="en-US" dirty="0" smtClean="0"/>
              <a:t>교수는 </a:t>
            </a:r>
            <a:r>
              <a:rPr lang="en-US" altLang="ko-KR" dirty="0" smtClean="0"/>
              <a:t>"</a:t>
            </a:r>
            <a:r>
              <a:rPr lang="ko-KR" altLang="en-US" dirty="0" smtClean="0"/>
              <a:t>신체적 이동성과 인지적 측면 모두를 개선하기 위해 </a:t>
            </a:r>
            <a:r>
              <a:rPr lang="ko-KR" altLang="en-US" dirty="0" err="1" smtClean="0"/>
              <a:t>트레드밀</a:t>
            </a:r>
            <a:r>
              <a:rPr lang="ko-KR" altLang="en-US" dirty="0" smtClean="0"/>
              <a:t> 운동과 가상현실을 결합한 접근은 안전한 보행을 위해 중요하다</a:t>
            </a:r>
            <a:r>
              <a:rPr lang="en-US" altLang="ko-KR" dirty="0" smtClean="0"/>
              <a:t>"</a:t>
            </a:r>
            <a:r>
              <a:rPr lang="ko-KR" altLang="en-US" dirty="0" smtClean="0"/>
              <a:t>면서 </a:t>
            </a:r>
            <a:r>
              <a:rPr lang="en-US" altLang="ko-KR" dirty="0" smtClean="0"/>
              <a:t>"</a:t>
            </a:r>
            <a:r>
              <a:rPr lang="ko-KR" altLang="en-US" dirty="0" smtClean="0"/>
              <a:t>실제 연구에서도 최소 </a:t>
            </a:r>
            <a:r>
              <a:rPr lang="en-US" altLang="ko-KR" dirty="0" smtClean="0"/>
              <a:t>6</a:t>
            </a:r>
            <a:r>
              <a:rPr lang="ko-KR" altLang="en-US" dirty="0" smtClean="0"/>
              <a:t>개월간 낙상 빈도와 위험을 감소시키는 것을 확인했다</a:t>
            </a:r>
            <a:r>
              <a:rPr lang="en-US" altLang="ko-KR" dirty="0" smtClean="0"/>
              <a:t>"</a:t>
            </a:r>
            <a:r>
              <a:rPr lang="ko-KR" altLang="en-US" dirty="0" smtClean="0"/>
              <a:t>고  강조했다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이어 그는 </a:t>
            </a:r>
            <a:r>
              <a:rPr lang="en-US" altLang="ko-KR" dirty="0" smtClean="0"/>
              <a:t>"</a:t>
            </a:r>
            <a:r>
              <a:rPr lang="ko-KR" altLang="en-US" dirty="0" smtClean="0"/>
              <a:t>가장 큰 효과는 파킨슨병 참가자에서 나타났는데 연구 시작 때 </a:t>
            </a:r>
            <a:r>
              <a:rPr lang="ko-KR" altLang="en-US" dirty="0" err="1" smtClean="0"/>
              <a:t>낙상률이</a:t>
            </a:r>
            <a:r>
              <a:rPr lang="ko-KR" altLang="en-US" dirty="0" smtClean="0"/>
              <a:t> 높았기 때문이거나 또는 가상현실이 파킨슨병에서 영향을 받는 인지와 운동 기량 개선을 도왔기 때문으로 추정된다</a:t>
            </a:r>
            <a:r>
              <a:rPr lang="en-US" altLang="ko-KR" dirty="0" smtClean="0"/>
              <a:t>"</a:t>
            </a:r>
            <a:r>
              <a:rPr lang="ko-KR" altLang="en-US" dirty="0" smtClean="0"/>
              <a:t>고 덧붙였다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84481-3007-489A-88CA-9C83C7405869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대만의 </a:t>
            </a:r>
            <a:r>
              <a:rPr lang="en-US" altLang="ko-KR" dirty="0" smtClean="0"/>
              <a:t>HTC </a:t>
            </a:r>
            <a:r>
              <a:rPr lang="ko-KR" altLang="en-US" dirty="0" err="1" smtClean="0"/>
              <a:t>바이브</a:t>
            </a:r>
            <a:endParaRPr lang="en-US" altLang="ko-KR" dirty="0" smtClean="0"/>
          </a:p>
          <a:p>
            <a:r>
              <a:rPr lang="ko-KR" altLang="en-US" dirty="0" smtClean="0"/>
              <a:t>미국의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</a:t>
            </a:r>
            <a:r>
              <a:rPr lang="ko-KR" altLang="en-US" dirty="0" err="1" smtClean="0"/>
              <a:t>페이스북에서</a:t>
            </a:r>
            <a:r>
              <a:rPr lang="ko-KR" altLang="en-US" dirty="0" smtClean="0"/>
              <a:t> 인수</a:t>
            </a:r>
            <a:r>
              <a:rPr lang="en-US" altLang="ko-KR" dirty="0" smtClean="0"/>
              <a:t>…</a:t>
            </a:r>
            <a:r>
              <a:rPr lang="ko-KR" altLang="en-US" dirty="0" smtClean="0"/>
              <a:t>미래에는 </a:t>
            </a:r>
            <a:r>
              <a:rPr lang="en-US" altLang="ko-KR" dirty="0" smtClean="0"/>
              <a:t>VR</a:t>
            </a:r>
            <a:r>
              <a:rPr lang="ko-KR" altLang="en-US" dirty="0" smtClean="0"/>
              <a:t>이 대세가 될것으로 확신하고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인수</a:t>
            </a:r>
            <a:endParaRPr lang="en-US" altLang="ko-KR" dirty="0" smtClean="0"/>
          </a:p>
          <a:p>
            <a:r>
              <a:rPr lang="ko-KR" altLang="en-US" dirty="0" smtClean="0"/>
              <a:t>일본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소니사의</a:t>
            </a:r>
            <a:r>
              <a:rPr lang="ko-KR" altLang="en-US" baseline="0" dirty="0" smtClean="0"/>
              <a:t> 플레이스테이션 </a:t>
            </a:r>
            <a:r>
              <a:rPr lang="en-US" altLang="ko-KR" baseline="0" smtClean="0"/>
              <a:t>VR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84481-3007-489A-88CA-9C83C7405869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대만의 </a:t>
            </a:r>
            <a:r>
              <a:rPr lang="en-US" altLang="ko-KR" dirty="0" smtClean="0"/>
              <a:t>HTC </a:t>
            </a:r>
            <a:r>
              <a:rPr lang="ko-KR" altLang="en-US" dirty="0" err="1" smtClean="0"/>
              <a:t>바이브</a:t>
            </a:r>
            <a:endParaRPr lang="en-US" altLang="ko-KR" dirty="0" smtClean="0"/>
          </a:p>
          <a:p>
            <a:r>
              <a:rPr lang="ko-KR" altLang="en-US" dirty="0" smtClean="0"/>
              <a:t>미국의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</a:t>
            </a:r>
            <a:r>
              <a:rPr lang="ko-KR" altLang="en-US" dirty="0" err="1" smtClean="0"/>
              <a:t>페이스북에서</a:t>
            </a:r>
            <a:r>
              <a:rPr lang="ko-KR" altLang="en-US" dirty="0" smtClean="0"/>
              <a:t> 인수</a:t>
            </a:r>
            <a:r>
              <a:rPr lang="en-US" altLang="ko-KR" dirty="0" smtClean="0"/>
              <a:t>…</a:t>
            </a:r>
            <a:r>
              <a:rPr lang="ko-KR" altLang="en-US" dirty="0" smtClean="0"/>
              <a:t>미래에는 </a:t>
            </a:r>
            <a:r>
              <a:rPr lang="en-US" altLang="ko-KR" dirty="0" smtClean="0"/>
              <a:t>VR</a:t>
            </a:r>
            <a:r>
              <a:rPr lang="ko-KR" altLang="en-US" dirty="0" smtClean="0"/>
              <a:t>이 대세가 될것으로 확신하고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인수</a:t>
            </a:r>
            <a:endParaRPr lang="en-US" altLang="ko-KR" dirty="0" smtClean="0"/>
          </a:p>
          <a:p>
            <a:r>
              <a:rPr lang="ko-KR" altLang="en-US" dirty="0" smtClean="0"/>
              <a:t>일본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소니사의</a:t>
            </a:r>
            <a:r>
              <a:rPr lang="ko-KR" altLang="en-US" baseline="0" dirty="0" smtClean="0"/>
              <a:t> 플레이스테이션 </a:t>
            </a:r>
            <a:r>
              <a:rPr lang="en-US" altLang="ko-KR" baseline="0" smtClean="0"/>
              <a:t>VR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84481-3007-489A-88CA-9C83C7405869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대만의 </a:t>
            </a:r>
            <a:r>
              <a:rPr lang="en-US" altLang="ko-KR" dirty="0" smtClean="0"/>
              <a:t>HTC </a:t>
            </a:r>
            <a:r>
              <a:rPr lang="ko-KR" altLang="en-US" dirty="0" err="1" smtClean="0"/>
              <a:t>바이브</a:t>
            </a:r>
            <a:endParaRPr lang="en-US" altLang="ko-KR" dirty="0" smtClean="0"/>
          </a:p>
          <a:p>
            <a:r>
              <a:rPr lang="ko-KR" altLang="en-US" dirty="0" smtClean="0"/>
              <a:t>미국의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</a:t>
            </a:r>
            <a:r>
              <a:rPr lang="ko-KR" altLang="en-US" dirty="0" err="1" smtClean="0"/>
              <a:t>페이스북에서</a:t>
            </a:r>
            <a:r>
              <a:rPr lang="ko-KR" altLang="en-US" dirty="0" smtClean="0"/>
              <a:t> 인수</a:t>
            </a:r>
            <a:r>
              <a:rPr lang="en-US" altLang="ko-KR" dirty="0" smtClean="0"/>
              <a:t>…</a:t>
            </a:r>
            <a:r>
              <a:rPr lang="ko-KR" altLang="en-US" dirty="0" smtClean="0"/>
              <a:t>미래에는 </a:t>
            </a:r>
            <a:r>
              <a:rPr lang="en-US" altLang="ko-KR" dirty="0" smtClean="0"/>
              <a:t>VR</a:t>
            </a:r>
            <a:r>
              <a:rPr lang="ko-KR" altLang="en-US" dirty="0" smtClean="0"/>
              <a:t>이 대세가 될것으로 확신하고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인수</a:t>
            </a:r>
            <a:endParaRPr lang="en-US" altLang="ko-KR" dirty="0" smtClean="0"/>
          </a:p>
          <a:p>
            <a:r>
              <a:rPr lang="ko-KR" altLang="en-US" dirty="0" smtClean="0"/>
              <a:t>일본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소니사의</a:t>
            </a:r>
            <a:r>
              <a:rPr lang="ko-KR" altLang="en-US" baseline="0" dirty="0" smtClean="0"/>
              <a:t> 플레이스테이션 </a:t>
            </a:r>
            <a:r>
              <a:rPr lang="en-US" altLang="ko-KR" baseline="0" smtClean="0"/>
              <a:t>VR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84481-3007-489A-88CA-9C83C7405869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대만의 </a:t>
            </a:r>
            <a:r>
              <a:rPr lang="en-US" altLang="ko-KR" dirty="0" smtClean="0"/>
              <a:t>HTC </a:t>
            </a:r>
            <a:r>
              <a:rPr lang="ko-KR" altLang="en-US" dirty="0" err="1" smtClean="0"/>
              <a:t>바이브</a:t>
            </a:r>
            <a:endParaRPr lang="en-US" altLang="ko-KR" dirty="0" smtClean="0"/>
          </a:p>
          <a:p>
            <a:r>
              <a:rPr lang="ko-KR" altLang="en-US" dirty="0" smtClean="0"/>
              <a:t>미국의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</a:t>
            </a:r>
            <a:r>
              <a:rPr lang="ko-KR" altLang="en-US" dirty="0" err="1" smtClean="0"/>
              <a:t>페이스북에서</a:t>
            </a:r>
            <a:r>
              <a:rPr lang="ko-KR" altLang="en-US" dirty="0" smtClean="0"/>
              <a:t> 인수</a:t>
            </a:r>
            <a:r>
              <a:rPr lang="en-US" altLang="ko-KR" dirty="0" smtClean="0"/>
              <a:t>…</a:t>
            </a:r>
            <a:r>
              <a:rPr lang="ko-KR" altLang="en-US" dirty="0" smtClean="0"/>
              <a:t>미래에는 </a:t>
            </a:r>
            <a:r>
              <a:rPr lang="en-US" altLang="ko-KR" dirty="0" smtClean="0"/>
              <a:t>VR</a:t>
            </a:r>
            <a:r>
              <a:rPr lang="ko-KR" altLang="en-US" dirty="0" smtClean="0"/>
              <a:t>이 대세가 될것으로 확신하고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인수</a:t>
            </a:r>
            <a:endParaRPr lang="en-US" altLang="ko-KR" dirty="0" smtClean="0"/>
          </a:p>
          <a:p>
            <a:r>
              <a:rPr lang="ko-KR" altLang="en-US" dirty="0" smtClean="0"/>
              <a:t>일본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소니사의</a:t>
            </a:r>
            <a:r>
              <a:rPr lang="ko-KR" altLang="en-US" baseline="0" dirty="0" smtClean="0"/>
              <a:t> 플레이스테이션 </a:t>
            </a:r>
            <a:r>
              <a:rPr lang="en-US" altLang="ko-KR" baseline="0" smtClean="0"/>
              <a:t>VR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84481-3007-489A-88CA-9C83C7405869}" type="slidenum">
              <a:rPr lang="ko-KR" altLang="en-US" smtClean="0"/>
              <a:pPr/>
              <a:t>29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대만의 </a:t>
            </a:r>
            <a:r>
              <a:rPr lang="en-US" altLang="ko-KR" dirty="0" smtClean="0"/>
              <a:t>HTC </a:t>
            </a:r>
            <a:r>
              <a:rPr lang="ko-KR" altLang="en-US" dirty="0" err="1" smtClean="0"/>
              <a:t>바이브</a:t>
            </a:r>
            <a:endParaRPr lang="en-US" altLang="ko-KR" dirty="0" smtClean="0"/>
          </a:p>
          <a:p>
            <a:r>
              <a:rPr lang="ko-KR" altLang="en-US" dirty="0" smtClean="0"/>
              <a:t>미국의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</a:t>
            </a:r>
            <a:r>
              <a:rPr lang="ko-KR" altLang="en-US" dirty="0" err="1" smtClean="0"/>
              <a:t>페이스북에서</a:t>
            </a:r>
            <a:r>
              <a:rPr lang="ko-KR" altLang="en-US" dirty="0" smtClean="0"/>
              <a:t> 인수</a:t>
            </a:r>
            <a:r>
              <a:rPr lang="en-US" altLang="ko-KR" dirty="0" smtClean="0"/>
              <a:t>…</a:t>
            </a:r>
            <a:r>
              <a:rPr lang="ko-KR" altLang="en-US" dirty="0" smtClean="0"/>
              <a:t>미래에는 </a:t>
            </a:r>
            <a:r>
              <a:rPr lang="en-US" altLang="ko-KR" dirty="0" smtClean="0"/>
              <a:t>VR</a:t>
            </a:r>
            <a:r>
              <a:rPr lang="ko-KR" altLang="en-US" dirty="0" smtClean="0"/>
              <a:t>이 대세가 될것으로 확신하고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인수</a:t>
            </a:r>
            <a:endParaRPr lang="en-US" altLang="ko-KR" dirty="0" smtClean="0"/>
          </a:p>
          <a:p>
            <a:r>
              <a:rPr lang="ko-KR" altLang="en-US" dirty="0" smtClean="0"/>
              <a:t>일본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소니사의</a:t>
            </a:r>
            <a:r>
              <a:rPr lang="ko-KR" altLang="en-US" baseline="0" dirty="0" smtClean="0"/>
              <a:t> 플레이스테이션 </a:t>
            </a:r>
            <a:r>
              <a:rPr lang="en-US" altLang="ko-KR" baseline="0" smtClean="0"/>
              <a:t>VR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84481-3007-489A-88CA-9C83C7405869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대만의 </a:t>
            </a:r>
            <a:r>
              <a:rPr lang="en-US" altLang="ko-KR" dirty="0" smtClean="0"/>
              <a:t>HTC </a:t>
            </a:r>
            <a:r>
              <a:rPr lang="ko-KR" altLang="en-US" dirty="0" err="1" smtClean="0"/>
              <a:t>바이브</a:t>
            </a:r>
            <a:endParaRPr lang="en-US" altLang="ko-KR" dirty="0" smtClean="0"/>
          </a:p>
          <a:p>
            <a:r>
              <a:rPr lang="ko-KR" altLang="en-US" dirty="0" smtClean="0"/>
              <a:t>미국의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</a:t>
            </a:r>
            <a:r>
              <a:rPr lang="ko-KR" altLang="en-US" dirty="0" err="1" smtClean="0"/>
              <a:t>페이스북에서</a:t>
            </a:r>
            <a:r>
              <a:rPr lang="ko-KR" altLang="en-US" dirty="0" smtClean="0"/>
              <a:t> 인수</a:t>
            </a:r>
            <a:r>
              <a:rPr lang="en-US" altLang="ko-KR" dirty="0" smtClean="0"/>
              <a:t>…</a:t>
            </a:r>
            <a:r>
              <a:rPr lang="ko-KR" altLang="en-US" dirty="0" smtClean="0"/>
              <a:t>미래에는 </a:t>
            </a:r>
            <a:r>
              <a:rPr lang="en-US" altLang="ko-KR" dirty="0" smtClean="0"/>
              <a:t>VR</a:t>
            </a:r>
            <a:r>
              <a:rPr lang="ko-KR" altLang="en-US" dirty="0" smtClean="0"/>
              <a:t>이 대세가 될것으로 확신하고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인수</a:t>
            </a:r>
            <a:endParaRPr lang="en-US" altLang="ko-KR" dirty="0" smtClean="0"/>
          </a:p>
          <a:p>
            <a:r>
              <a:rPr lang="ko-KR" altLang="en-US" dirty="0" smtClean="0"/>
              <a:t>일본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소니사의</a:t>
            </a:r>
            <a:r>
              <a:rPr lang="ko-KR" altLang="en-US" baseline="0" dirty="0" smtClean="0"/>
              <a:t> 플레이스테이션 </a:t>
            </a:r>
            <a:r>
              <a:rPr lang="en-US" altLang="ko-KR" baseline="0" smtClean="0"/>
              <a:t>VR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84481-3007-489A-88CA-9C83C7405869}" type="slidenum">
              <a:rPr lang="ko-KR" altLang="en-US" smtClean="0"/>
              <a:pPr/>
              <a:t>31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84481-3007-489A-88CA-9C83C7405869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84481-3007-489A-88CA-9C83C7405869}" type="slidenum">
              <a:rPr lang="ko-KR" altLang="en-US" smtClean="0"/>
              <a:pPr/>
              <a:t>34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84481-3007-489A-88CA-9C83C7405869}" type="slidenum">
              <a:rPr lang="ko-KR" altLang="en-US" smtClean="0"/>
              <a:pPr/>
              <a:t>35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dirty="0" smtClean="0"/>
              <a:t>[</a:t>
            </a:r>
            <a:r>
              <a:rPr lang="ko-KR" altLang="en-US" dirty="0" err="1" smtClean="0"/>
              <a:t>글로벌이코노믹</a:t>
            </a:r>
            <a:r>
              <a:rPr lang="ko-KR" altLang="en-US" dirty="0" smtClean="0"/>
              <a:t> 오소영 기자</a:t>
            </a:r>
            <a:r>
              <a:rPr lang="en-US" altLang="ko-KR" dirty="0" smtClean="0"/>
              <a:t>] </a:t>
            </a:r>
          </a:p>
          <a:p>
            <a:r>
              <a:rPr lang="ko-KR" altLang="en-US" dirty="0" smtClean="0"/>
              <a:t>가상현실 복합 쇼핑몰이 오는 </a:t>
            </a:r>
            <a:r>
              <a:rPr lang="en-US" altLang="ko-KR" dirty="0" smtClean="0"/>
              <a:t>9</a:t>
            </a:r>
            <a:r>
              <a:rPr lang="ko-KR" altLang="en-US" dirty="0" smtClean="0"/>
              <a:t>월 </a:t>
            </a:r>
            <a:r>
              <a:rPr lang="ko-KR" altLang="en-US" dirty="0" err="1" smtClean="0"/>
              <a:t>코리아세일페스타에서</a:t>
            </a:r>
            <a:r>
              <a:rPr lang="ko-KR" altLang="en-US" dirty="0" smtClean="0"/>
              <a:t> 문을 연다</a:t>
            </a:r>
            <a:r>
              <a:rPr lang="en-US" altLang="ko-KR" dirty="0" smtClean="0"/>
              <a:t>. </a:t>
            </a:r>
            <a:br>
              <a:rPr lang="en-US" altLang="ko-KR" dirty="0" smtClean="0"/>
            </a:b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산업통상자원부는 가상현실</a:t>
            </a:r>
            <a:r>
              <a:rPr lang="en-US" altLang="ko-KR" dirty="0" smtClean="0"/>
              <a:t>(VR) </a:t>
            </a:r>
            <a:r>
              <a:rPr lang="ko-KR" altLang="en-US" dirty="0" smtClean="0"/>
              <a:t>속에서 현실과 유사하게 쇼핑을 체험하고 상품을 구매할 수 있는 가상의 복합 쇼핑몰을 구축하겠다고 </a:t>
            </a:r>
            <a:r>
              <a:rPr lang="en-US" altLang="ko-KR" dirty="0" smtClean="0"/>
              <a:t>24</a:t>
            </a:r>
            <a:r>
              <a:rPr lang="ko-KR" altLang="en-US" dirty="0" smtClean="0"/>
              <a:t>일 밝혔다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쇼핑몰은 오는 </a:t>
            </a:r>
            <a:r>
              <a:rPr lang="en-US" altLang="ko-KR" dirty="0" smtClean="0"/>
              <a:t>9</a:t>
            </a:r>
            <a:r>
              <a:rPr lang="ko-KR" altLang="en-US" dirty="0" smtClean="0"/>
              <a:t>월 </a:t>
            </a:r>
            <a:r>
              <a:rPr lang="ko-KR" altLang="en-US" dirty="0" err="1" smtClean="0"/>
              <a:t>코리아세일페스타에서</a:t>
            </a:r>
            <a:r>
              <a:rPr lang="ko-KR" altLang="en-US" dirty="0" smtClean="0"/>
              <a:t> 개장할 예정이다</a:t>
            </a:r>
            <a:r>
              <a:rPr lang="en-US" altLang="ko-KR" dirty="0" smtClean="0"/>
              <a:t>.</a:t>
            </a:r>
            <a:br>
              <a:rPr lang="en-US" altLang="ko-KR" dirty="0" smtClean="0"/>
            </a:b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err="1" smtClean="0"/>
              <a:t>산업부에</a:t>
            </a:r>
            <a:r>
              <a:rPr lang="ko-KR" altLang="en-US" dirty="0" smtClean="0"/>
              <a:t> 따르면 </a:t>
            </a:r>
            <a:r>
              <a:rPr lang="ko-KR" altLang="en-US" dirty="0" err="1" smtClean="0"/>
              <a:t>롯데백화점과</a:t>
            </a:r>
            <a:r>
              <a:rPr lang="ko-KR" altLang="en-US" dirty="0" smtClean="0"/>
              <a:t> 현대백화점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이마트</a:t>
            </a:r>
            <a:r>
              <a:rPr lang="en-US" altLang="ko-KR" dirty="0" smtClean="0"/>
              <a:t>, LG</a:t>
            </a:r>
            <a:r>
              <a:rPr lang="ko-KR" altLang="en-US" dirty="0" smtClean="0"/>
              <a:t>전자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롯데하이마트</a:t>
            </a:r>
            <a:r>
              <a:rPr lang="ko-KR" altLang="en-US" dirty="0" smtClean="0"/>
              <a:t> 등 주요 유통</a:t>
            </a:r>
            <a:r>
              <a:rPr lang="en-US" altLang="ko-KR" dirty="0" smtClean="0"/>
              <a:t>·</a:t>
            </a:r>
            <a:r>
              <a:rPr lang="ko-KR" altLang="en-US" dirty="0" smtClean="0"/>
              <a:t>제조업체가 쇼핑몰에 입점해 파격적으로 상품을 </a:t>
            </a:r>
            <a:r>
              <a:rPr lang="ko-KR" altLang="en-US" dirty="0" err="1" smtClean="0"/>
              <a:t>할인판매할</a:t>
            </a:r>
            <a:r>
              <a:rPr lang="ko-KR" altLang="en-US" dirty="0" smtClean="0"/>
              <a:t> 예정이다</a:t>
            </a:r>
            <a:r>
              <a:rPr lang="en-US" altLang="ko-KR" dirty="0" smtClean="0"/>
              <a:t>. </a:t>
            </a:r>
            <a:br>
              <a:rPr lang="en-US" altLang="ko-KR" dirty="0" smtClean="0"/>
            </a:br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en-US" altLang="ko-KR" dirty="0" smtClean="0"/>
          </a:p>
          <a:p>
            <a:r>
              <a:rPr lang="ko-KR" altLang="en-US" dirty="0" smtClean="0"/>
              <a:t>방문객은 동대문시장을 비롯해 전통시장과 홍익대학</a:t>
            </a:r>
            <a:r>
              <a:rPr lang="en-US" altLang="ko-KR" dirty="0" smtClean="0"/>
              <a:t>·</a:t>
            </a:r>
            <a:r>
              <a:rPr lang="ko-KR" altLang="en-US" dirty="0" smtClean="0"/>
              <a:t>인사동 등 유명 거리상권을 </a:t>
            </a:r>
            <a:r>
              <a:rPr lang="en-US" altLang="ko-KR" dirty="0" smtClean="0"/>
              <a:t>VR </a:t>
            </a:r>
            <a:r>
              <a:rPr lang="ko-KR" altLang="en-US" dirty="0" smtClean="0"/>
              <a:t>환경 속에서 구경할 수 있게 된다</a:t>
            </a:r>
            <a:r>
              <a:rPr lang="en-US" altLang="ko-KR" dirty="0" smtClean="0"/>
              <a:t>.</a:t>
            </a:r>
            <a:br>
              <a:rPr lang="en-US" altLang="ko-KR" dirty="0" smtClean="0"/>
            </a:b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err="1" smtClean="0"/>
              <a:t>산업부는</a:t>
            </a:r>
            <a:r>
              <a:rPr lang="ko-KR" altLang="en-US" dirty="0" smtClean="0"/>
              <a:t> 가상현실 쇼핑몰 시범사업을 추진하기 위해 참여기업</a:t>
            </a:r>
            <a:r>
              <a:rPr lang="en-US" altLang="ko-KR" dirty="0" smtClean="0"/>
              <a:t>·</a:t>
            </a:r>
            <a:r>
              <a:rPr lang="ko-KR" altLang="en-US" dirty="0" smtClean="0"/>
              <a:t>기관들과 업무 </a:t>
            </a:r>
            <a:r>
              <a:rPr lang="ko-KR" altLang="en-US" dirty="0" err="1" smtClean="0"/>
              <a:t>협약식을</a:t>
            </a:r>
            <a:r>
              <a:rPr lang="ko-KR" altLang="en-US" dirty="0" smtClean="0"/>
              <a:t> 가졌다</a:t>
            </a:r>
            <a:r>
              <a:rPr lang="en-US" altLang="ko-KR" dirty="0" smtClean="0"/>
              <a:t>.</a:t>
            </a:r>
            <a:br>
              <a:rPr lang="en-US" altLang="ko-KR" dirty="0" smtClean="0"/>
            </a:b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err="1" smtClean="0"/>
              <a:t>산업부는</a:t>
            </a:r>
            <a:r>
              <a:rPr lang="ko-KR" altLang="en-US" dirty="0" smtClean="0"/>
              <a:t> 이번 시범사업을 통해 새로운 유통채널로 잠재력이 높은 가상현실 쇼핑몰의 경제성과 소비자 수용성을 종합연구하고 업계와 공유할 예정이다</a:t>
            </a:r>
            <a:r>
              <a:rPr lang="en-US" altLang="ko-KR" dirty="0" smtClean="0"/>
              <a:t>. </a:t>
            </a:r>
            <a:br>
              <a:rPr lang="en-US" altLang="ko-KR" dirty="0" smtClean="0"/>
            </a:b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또 참여 업체와 공동으로 </a:t>
            </a:r>
            <a:r>
              <a:rPr lang="ko-KR" altLang="en-US" dirty="0" err="1" smtClean="0"/>
              <a:t>코리아세일페스타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서포터스</a:t>
            </a:r>
            <a:r>
              <a:rPr lang="en-US" altLang="ko-KR" dirty="0" smtClean="0"/>
              <a:t>, </a:t>
            </a:r>
            <a:r>
              <a:rPr lang="ko-KR" altLang="en-US" dirty="0" smtClean="0"/>
              <a:t>유통업체별 고객에게 </a:t>
            </a:r>
            <a:r>
              <a:rPr lang="en-US" altLang="ko-KR" dirty="0" smtClean="0"/>
              <a:t>VR </a:t>
            </a:r>
            <a:r>
              <a:rPr lang="ko-KR" altLang="en-US" dirty="0" smtClean="0"/>
              <a:t>기기도 보급하고 광화문 광장에 설치될 홍보관 에 </a:t>
            </a:r>
            <a:r>
              <a:rPr lang="en-US" altLang="ko-KR" dirty="0" smtClean="0"/>
              <a:t>VR </a:t>
            </a:r>
            <a:r>
              <a:rPr lang="ko-KR" altLang="en-US" dirty="0" smtClean="0"/>
              <a:t>체험관도 설치하기로 했다</a:t>
            </a:r>
            <a:r>
              <a:rPr lang="en-US" altLang="ko-KR" dirty="0" smtClean="0"/>
              <a:t>. </a:t>
            </a:r>
            <a:br>
              <a:rPr lang="en-US" altLang="ko-KR" dirty="0" smtClean="0"/>
            </a:b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정대진 </a:t>
            </a:r>
            <a:r>
              <a:rPr lang="ko-KR" altLang="en-US" dirty="0" err="1" smtClean="0"/>
              <a:t>산업부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창의산업정책관은</a:t>
            </a:r>
            <a:r>
              <a:rPr lang="ko-KR" altLang="en-US" dirty="0" smtClean="0"/>
              <a:t> “이번 가상</a:t>
            </a:r>
            <a:r>
              <a:rPr lang="en-US" altLang="ko-KR" dirty="0" smtClean="0"/>
              <a:t>(VR) </a:t>
            </a:r>
            <a:r>
              <a:rPr lang="ko-KR" altLang="en-US" dirty="0" smtClean="0"/>
              <a:t>쇼핑몰 시범사업은 유통산업에 </a:t>
            </a:r>
            <a:r>
              <a:rPr lang="en-US" altLang="ko-KR" dirty="0" smtClean="0"/>
              <a:t>4</a:t>
            </a:r>
            <a:r>
              <a:rPr lang="ko-KR" altLang="en-US" dirty="0" smtClean="0"/>
              <a:t>차 산업혁명 신기술 도입을 촉진하기 위한 중요한 실증사업이다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이번 사업을 통해 유통업계가 새로운 비즈니스 기회와 시장을 창출하길 기대한다”고 밝혔다</a:t>
            </a:r>
            <a:r>
              <a:rPr lang="en-US" altLang="ko-KR" dirty="0" smtClean="0"/>
              <a:t>. </a:t>
            </a:r>
            <a:br>
              <a:rPr lang="en-US" altLang="ko-KR" dirty="0" smtClean="0"/>
            </a:b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84481-3007-489A-88CA-9C83C7405869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대만의 </a:t>
            </a:r>
            <a:r>
              <a:rPr lang="en-US" altLang="ko-KR" dirty="0" smtClean="0"/>
              <a:t>HTC </a:t>
            </a:r>
            <a:r>
              <a:rPr lang="ko-KR" altLang="en-US" dirty="0" err="1" smtClean="0"/>
              <a:t>바이브</a:t>
            </a:r>
            <a:endParaRPr lang="en-US" altLang="ko-KR" dirty="0" smtClean="0"/>
          </a:p>
          <a:p>
            <a:r>
              <a:rPr lang="ko-KR" altLang="en-US" dirty="0" smtClean="0"/>
              <a:t>미국의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</a:t>
            </a:r>
            <a:r>
              <a:rPr lang="ko-KR" altLang="en-US" dirty="0" err="1" smtClean="0"/>
              <a:t>페이스북에서</a:t>
            </a:r>
            <a:r>
              <a:rPr lang="ko-KR" altLang="en-US" dirty="0" smtClean="0"/>
              <a:t> 인수</a:t>
            </a:r>
            <a:r>
              <a:rPr lang="en-US" altLang="ko-KR" dirty="0" smtClean="0"/>
              <a:t>…</a:t>
            </a:r>
            <a:r>
              <a:rPr lang="ko-KR" altLang="en-US" dirty="0" smtClean="0"/>
              <a:t>미래에는 </a:t>
            </a:r>
            <a:r>
              <a:rPr lang="en-US" altLang="ko-KR" dirty="0" smtClean="0"/>
              <a:t>VR</a:t>
            </a:r>
            <a:r>
              <a:rPr lang="ko-KR" altLang="en-US" dirty="0" smtClean="0"/>
              <a:t>이 대세가 될것으로 확신하고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인수</a:t>
            </a:r>
            <a:endParaRPr lang="en-US" altLang="ko-KR" dirty="0" smtClean="0"/>
          </a:p>
          <a:p>
            <a:r>
              <a:rPr lang="ko-KR" altLang="en-US" dirty="0" smtClean="0"/>
              <a:t>일본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소니사의</a:t>
            </a:r>
            <a:r>
              <a:rPr lang="ko-KR" altLang="en-US" baseline="0" dirty="0" smtClean="0"/>
              <a:t> 플레이스테이션 </a:t>
            </a:r>
            <a:r>
              <a:rPr lang="en-US" altLang="ko-KR" baseline="0" smtClean="0"/>
              <a:t>VR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84481-3007-489A-88CA-9C83C7405869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대만의 </a:t>
            </a:r>
            <a:r>
              <a:rPr lang="en-US" altLang="ko-KR" dirty="0" smtClean="0"/>
              <a:t>HTC </a:t>
            </a:r>
            <a:r>
              <a:rPr lang="ko-KR" altLang="en-US" dirty="0" err="1" smtClean="0"/>
              <a:t>바이브</a:t>
            </a:r>
            <a:endParaRPr lang="en-US" altLang="ko-KR" dirty="0" smtClean="0"/>
          </a:p>
          <a:p>
            <a:r>
              <a:rPr lang="ko-KR" altLang="en-US" dirty="0" smtClean="0"/>
              <a:t>미국의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</a:t>
            </a:r>
            <a:r>
              <a:rPr lang="ko-KR" altLang="en-US" dirty="0" err="1" smtClean="0"/>
              <a:t>페이스북에서</a:t>
            </a:r>
            <a:r>
              <a:rPr lang="ko-KR" altLang="en-US" dirty="0" smtClean="0"/>
              <a:t> 인수</a:t>
            </a:r>
            <a:r>
              <a:rPr lang="en-US" altLang="ko-KR" dirty="0" smtClean="0"/>
              <a:t>…</a:t>
            </a:r>
            <a:r>
              <a:rPr lang="ko-KR" altLang="en-US" dirty="0" smtClean="0"/>
              <a:t>미래에는 </a:t>
            </a:r>
            <a:r>
              <a:rPr lang="en-US" altLang="ko-KR" dirty="0" smtClean="0"/>
              <a:t>VR</a:t>
            </a:r>
            <a:r>
              <a:rPr lang="ko-KR" altLang="en-US" dirty="0" smtClean="0"/>
              <a:t>이 대세가 될것으로 확신하고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인수</a:t>
            </a:r>
            <a:endParaRPr lang="en-US" altLang="ko-KR" dirty="0" smtClean="0"/>
          </a:p>
          <a:p>
            <a:r>
              <a:rPr lang="ko-KR" altLang="en-US" dirty="0" smtClean="0"/>
              <a:t>일본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소니사의</a:t>
            </a:r>
            <a:r>
              <a:rPr lang="ko-KR" altLang="en-US" baseline="0" dirty="0" smtClean="0"/>
              <a:t> 플레이스테이션 </a:t>
            </a:r>
            <a:r>
              <a:rPr lang="en-US" altLang="ko-KR" baseline="0" smtClean="0"/>
              <a:t>VR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84481-3007-489A-88CA-9C83C7405869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대만의 </a:t>
            </a:r>
            <a:r>
              <a:rPr lang="en-US" altLang="ko-KR" dirty="0" smtClean="0"/>
              <a:t>HTC </a:t>
            </a:r>
            <a:r>
              <a:rPr lang="ko-KR" altLang="en-US" dirty="0" err="1" smtClean="0"/>
              <a:t>바이브</a:t>
            </a:r>
            <a:endParaRPr lang="en-US" altLang="ko-KR" dirty="0" smtClean="0"/>
          </a:p>
          <a:p>
            <a:r>
              <a:rPr lang="ko-KR" altLang="en-US" dirty="0" smtClean="0"/>
              <a:t>미국의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</a:t>
            </a:r>
            <a:r>
              <a:rPr lang="ko-KR" altLang="en-US" dirty="0" err="1" smtClean="0"/>
              <a:t>페이스북에서</a:t>
            </a:r>
            <a:r>
              <a:rPr lang="ko-KR" altLang="en-US" dirty="0" smtClean="0"/>
              <a:t> 인수</a:t>
            </a:r>
            <a:r>
              <a:rPr lang="en-US" altLang="ko-KR" dirty="0" smtClean="0"/>
              <a:t>…</a:t>
            </a:r>
            <a:r>
              <a:rPr lang="ko-KR" altLang="en-US" dirty="0" smtClean="0"/>
              <a:t>미래에는 </a:t>
            </a:r>
            <a:r>
              <a:rPr lang="en-US" altLang="ko-KR" dirty="0" smtClean="0"/>
              <a:t>VR</a:t>
            </a:r>
            <a:r>
              <a:rPr lang="ko-KR" altLang="en-US" dirty="0" smtClean="0"/>
              <a:t>이 대세가 될것으로 확신하고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인수</a:t>
            </a:r>
            <a:endParaRPr lang="en-US" altLang="ko-KR" dirty="0" smtClean="0"/>
          </a:p>
          <a:p>
            <a:r>
              <a:rPr lang="ko-KR" altLang="en-US" dirty="0" smtClean="0"/>
              <a:t>일본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소니사의</a:t>
            </a:r>
            <a:r>
              <a:rPr lang="ko-KR" altLang="en-US" baseline="0" dirty="0" smtClean="0"/>
              <a:t> 플레이스테이션 </a:t>
            </a:r>
            <a:r>
              <a:rPr lang="en-US" altLang="ko-KR" baseline="0" smtClean="0"/>
              <a:t>VR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84481-3007-489A-88CA-9C83C7405869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대만의 </a:t>
            </a:r>
            <a:r>
              <a:rPr lang="en-US" altLang="ko-KR" dirty="0" smtClean="0"/>
              <a:t>HTC </a:t>
            </a:r>
            <a:r>
              <a:rPr lang="ko-KR" altLang="en-US" dirty="0" err="1" smtClean="0"/>
              <a:t>바이브</a:t>
            </a:r>
            <a:endParaRPr lang="en-US" altLang="ko-KR" dirty="0" smtClean="0"/>
          </a:p>
          <a:p>
            <a:r>
              <a:rPr lang="ko-KR" altLang="en-US" dirty="0" smtClean="0"/>
              <a:t>미국의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</a:t>
            </a:r>
            <a:r>
              <a:rPr lang="ko-KR" altLang="en-US" dirty="0" err="1" smtClean="0"/>
              <a:t>페이스북에서</a:t>
            </a:r>
            <a:r>
              <a:rPr lang="ko-KR" altLang="en-US" dirty="0" smtClean="0"/>
              <a:t> 인수</a:t>
            </a:r>
            <a:r>
              <a:rPr lang="en-US" altLang="ko-KR" dirty="0" smtClean="0"/>
              <a:t>…</a:t>
            </a:r>
            <a:r>
              <a:rPr lang="ko-KR" altLang="en-US" dirty="0" smtClean="0"/>
              <a:t>미래에는 </a:t>
            </a:r>
            <a:r>
              <a:rPr lang="en-US" altLang="ko-KR" dirty="0" smtClean="0"/>
              <a:t>VR</a:t>
            </a:r>
            <a:r>
              <a:rPr lang="ko-KR" altLang="en-US" dirty="0" smtClean="0"/>
              <a:t>이 대세가 될것으로 확신하고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인수</a:t>
            </a:r>
            <a:endParaRPr lang="en-US" altLang="ko-KR" dirty="0" smtClean="0"/>
          </a:p>
          <a:p>
            <a:r>
              <a:rPr lang="ko-KR" altLang="en-US" dirty="0" smtClean="0"/>
              <a:t>일본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소니사의</a:t>
            </a:r>
            <a:r>
              <a:rPr lang="ko-KR" altLang="en-US" baseline="0" dirty="0" smtClean="0"/>
              <a:t> 플레이스테이션 </a:t>
            </a:r>
            <a:r>
              <a:rPr lang="en-US" altLang="ko-KR" baseline="0" smtClean="0"/>
              <a:t>VR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84481-3007-489A-88CA-9C83C7405869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대만의 </a:t>
            </a:r>
            <a:r>
              <a:rPr lang="en-US" altLang="ko-KR" dirty="0" smtClean="0"/>
              <a:t>HTC </a:t>
            </a:r>
            <a:r>
              <a:rPr lang="ko-KR" altLang="en-US" dirty="0" err="1" smtClean="0"/>
              <a:t>바이브</a:t>
            </a:r>
            <a:endParaRPr lang="en-US" altLang="ko-KR" dirty="0" smtClean="0"/>
          </a:p>
          <a:p>
            <a:r>
              <a:rPr lang="ko-KR" altLang="en-US" dirty="0" smtClean="0"/>
              <a:t>미국의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</a:t>
            </a:r>
            <a:r>
              <a:rPr lang="ko-KR" altLang="en-US" dirty="0" err="1" smtClean="0"/>
              <a:t>페이스북에서</a:t>
            </a:r>
            <a:r>
              <a:rPr lang="ko-KR" altLang="en-US" dirty="0" smtClean="0"/>
              <a:t> 인수</a:t>
            </a:r>
            <a:r>
              <a:rPr lang="en-US" altLang="ko-KR" dirty="0" smtClean="0"/>
              <a:t>…</a:t>
            </a:r>
            <a:r>
              <a:rPr lang="ko-KR" altLang="en-US" dirty="0" smtClean="0"/>
              <a:t>미래에는 </a:t>
            </a:r>
            <a:r>
              <a:rPr lang="en-US" altLang="ko-KR" dirty="0" smtClean="0"/>
              <a:t>VR</a:t>
            </a:r>
            <a:r>
              <a:rPr lang="ko-KR" altLang="en-US" dirty="0" smtClean="0"/>
              <a:t>이 대세가 될것으로 확신하고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인수</a:t>
            </a:r>
            <a:endParaRPr lang="en-US" altLang="ko-KR" dirty="0" smtClean="0"/>
          </a:p>
          <a:p>
            <a:r>
              <a:rPr lang="ko-KR" altLang="en-US" dirty="0" smtClean="0"/>
              <a:t>일본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소니사의</a:t>
            </a:r>
            <a:r>
              <a:rPr lang="ko-KR" altLang="en-US" baseline="0" dirty="0" smtClean="0"/>
              <a:t> 플레이스테이션 </a:t>
            </a:r>
            <a:r>
              <a:rPr lang="en-US" altLang="ko-KR" baseline="0" smtClean="0"/>
              <a:t>VR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84481-3007-489A-88CA-9C83C7405869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대만의 </a:t>
            </a:r>
            <a:r>
              <a:rPr lang="en-US" altLang="ko-KR" dirty="0" smtClean="0"/>
              <a:t>HTC </a:t>
            </a:r>
            <a:r>
              <a:rPr lang="ko-KR" altLang="en-US" dirty="0" err="1" smtClean="0"/>
              <a:t>바이브</a:t>
            </a:r>
            <a:endParaRPr lang="en-US" altLang="ko-KR" dirty="0" smtClean="0"/>
          </a:p>
          <a:p>
            <a:r>
              <a:rPr lang="ko-KR" altLang="en-US" dirty="0" smtClean="0"/>
              <a:t>미국의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</a:t>
            </a:r>
            <a:r>
              <a:rPr lang="ko-KR" altLang="en-US" dirty="0" err="1" smtClean="0"/>
              <a:t>페이스북에서</a:t>
            </a:r>
            <a:r>
              <a:rPr lang="ko-KR" altLang="en-US" dirty="0" smtClean="0"/>
              <a:t> 인수</a:t>
            </a:r>
            <a:r>
              <a:rPr lang="en-US" altLang="ko-KR" dirty="0" smtClean="0"/>
              <a:t>…</a:t>
            </a:r>
            <a:r>
              <a:rPr lang="ko-KR" altLang="en-US" dirty="0" smtClean="0"/>
              <a:t>미래에는 </a:t>
            </a:r>
            <a:r>
              <a:rPr lang="en-US" altLang="ko-KR" dirty="0" smtClean="0"/>
              <a:t>VR</a:t>
            </a:r>
            <a:r>
              <a:rPr lang="ko-KR" altLang="en-US" dirty="0" smtClean="0"/>
              <a:t>이 대세가 될것으로 확신하고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인수</a:t>
            </a:r>
            <a:endParaRPr lang="en-US" altLang="ko-KR" dirty="0" smtClean="0"/>
          </a:p>
          <a:p>
            <a:r>
              <a:rPr lang="ko-KR" altLang="en-US" dirty="0" smtClean="0"/>
              <a:t>일본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소니사의</a:t>
            </a:r>
            <a:r>
              <a:rPr lang="ko-KR" altLang="en-US" baseline="0" dirty="0" smtClean="0"/>
              <a:t> 플레이스테이션 </a:t>
            </a:r>
            <a:r>
              <a:rPr lang="en-US" altLang="ko-KR" baseline="0" smtClean="0"/>
              <a:t>VR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84481-3007-489A-88CA-9C83C7405869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대만의 </a:t>
            </a:r>
            <a:r>
              <a:rPr lang="en-US" altLang="ko-KR" dirty="0" smtClean="0"/>
              <a:t>HTC </a:t>
            </a:r>
            <a:r>
              <a:rPr lang="ko-KR" altLang="en-US" dirty="0" err="1" smtClean="0"/>
              <a:t>바이브</a:t>
            </a:r>
            <a:endParaRPr lang="en-US" altLang="ko-KR" dirty="0" smtClean="0"/>
          </a:p>
          <a:p>
            <a:r>
              <a:rPr lang="ko-KR" altLang="en-US" dirty="0" smtClean="0"/>
              <a:t>미국의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</a:t>
            </a:r>
            <a:r>
              <a:rPr lang="ko-KR" altLang="en-US" dirty="0" err="1" smtClean="0"/>
              <a:t>페이스북에서</a:t>
            </a:r>
            <a:r>
              <a:rPr lang="ko-KR" altLang="en-US" dirty="0" smtClean="0"/>
              <a:t> 인수</a:t>
            </a:r>
            <a:r>
              <a:rPr lang="en-US" altLang="ko-KR" dirty="0" smtClean="0"/>
              <a:t>…</a:t>
            </a:r>
            <a:r>
              <a:rPr lang="ko-KR" altLang="en-US" dirty="0" smtClean="0"/>
              <a:t>미래에는 </a:t>
            </a:r>
            <a:r>
              <a:rPr lang="en-US" altLang="ko-KR" dirty="0" smtClean="0"/>
              <a:t>VR</a:t>
            </a:r>
            <a:r>
              <a:rPr lang="ko-KR" altLang="en-US" dirty="0" smtClean="0"/>
              <a:t>이 대세가 될것으로 확신하고 </a:t>
            </a:r>
            <a:r>
              <a:rPr lang="ko-KR" altLang="en-US" dirty="0" err="1" smtClean="0"/>
              <a:t>오큘러스</a:t>
            </a:r>
            <a:r>
              <a:rPr lang="ko-KR" altLang="en-US" dirty="0" smtClean="0"/>
              <a:t> 인수</a:t>
            </a:r>
            <a:endParaRPr lang="en-US" altLang="ko-KR" dirty="0" smtClean="0"/>
          </a:p>
          <a:p>
            <a:r>
              <a:rPr lang="ko-KR" altLang="en-US" dirty="0" smtClean="0"/>
              <a:t>일본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소니사의</a:t>
            </a:r>
            <a:r>
              <a:rPr lang="ko-KR" altLang="en-US" baseline="0" dirty="0" smtClean="0"/>
              <a:t> 플레이스테이션 </a:t>
            </a:r>
            <a:r>
              <a:rPr lang="en-US" altLang="ko-KR" baseline="0" smtClean="0"/>
              <a:t>VR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84481-3007-489A-88CA-9C83C7405869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C7E0C-D37C-4762-B6E5-D62F84E8E40A}" type="datetimeFigureOut">
              <a:rPr lang="ko-KR" altLang="en-US" smtClean="0"/>
              <a:pPr/>
              <a:t>2018-07-11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8F15-3182-420A-9FCD-6339BB12551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C7E0C-D37C-4762-B6E5-D62F84E8E40A}" type="datetimeFigureOut">
              <a:rPr lang="ko-KR" altLang="en-US" smtClean="0"/>
              <a:pPr/>
              <a:t>2018-07-11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8F15-3182-420A-9FCD-6339BB1255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C7E0C-D37C-4762-B6E5-D62F84E8E40A}" type="datetimeFigureOut">
              <a:rPr lang="ko-KR" altLang="en-US" smtClean="0"/>
              <a:pPr/>
              <a:t>2018-07-11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8F15-3182-420A-9FCD-6339BB1255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C7E0C-D37C-4762-B6E5-D62F84E8E40A}" type="datetimeFigureOut">
              <a:rPr lang="ko-KR" altLang="en-US" smtClean="0"/>
              <a:pPr/>
              <a:t>2018-07-11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8F15-3182-420A-9FCD-6339BB1255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C7E0C-D37C-4762-B6E5-D62F84E8E40A}" type="datetimeFigureOut">
              <a:rPr lang="ko-KR" altLang="en-US" smtClean="0"/>
              <a:pPr/>
              <a:t>2018-07-11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8F15-3182-420A-9FCD-6339BB1255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C7E0C-D37C-4762-B6E5-D62F84E8E40A}" type="datetimeFigureOut">
              <a:rPr lang="ko-KR" altLang="en-US" smtClean="0"/>
              <a:pPr/>
              <a:t>2018-07-11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8F15-3182-420A-9FCD-6339BB1255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C7E0C-D37C-4762-B6E5-D62F84E8E40A}" type="datetimeFigureOut">
              <a:rPr lang="ko-KR" altLang="en-US" smtClean="0"/>
              <a:pPr/>
              <a:t>2018-07-11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8F15-3182-420A-9FCD-6339BB1255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C7E0C-D37C-4762-B6E5-D62F84E8E40A}" type="datetimeFigureOut">
              <a:rPr lang="ko-KR" altLang="en-US" smtClean="0"/>
              <a:pPr/>
              <a:t>2018-07-11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8F15-3182-420A-9FCD-6339BB1255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C7E0C-D37C-4762-B6E5-D62F84E8E40A}" type="datetimeFigureOut">
              <a:rPr lang="ko-KR" altLang="en-US" smtClean="0"/>
              <a:pPr/>
              <a:t>2018-07-11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8F15-3182-420A-9FCD-6339BB1255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C7E0C-D37C-4762-B6E5-D62F84E8E40A}" type="datetimeFigureOut">
              <a:rPr lang="ko-KR" altLang="en-US" smtClean="0"/>
              <a:pPr/>
              <a:t>2018-07-11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8F15-3182-420A-9FCD-6339BB1255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C7E0C-D37C-4762-B6E5-D62F84E8E40A}" type="datetimeFigureOut">
              <a:rPr lang="ko-KR" altLang="en-US" smtClean="0"/>
              <a:pPr/>
              <a:t>2018-07-11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98F15-3182-420A-9FCD-6339BB1255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9C7E0C-D37C-4762-B6E5-D62F84E8E40A}" type="datetimeFigureOut">
              <a:rPr lang="ko-KR" altLang="en-US" smtClean="0"/>
              <a:pPr/>
              <a:t>2018-07-11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98F15-3182-420A-9FCD-6339BB1255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blog.naver.com/suk91ko" TargetMode="External"/><Relationship Id="rId2" Type="http://schemas.openxmlformats.org/officeDocument/2006/relationships/hyperlink" Target="http://blog.naver.com/suk91ko/220267796753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1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C:\Users\USER\Documents\&#45348;&#51060;&#53944;&#50728;%20&#48155;&#51008;%20&#54028;&#51068;\&#44032;&#49345;&#54788;&#49892;_2018-01-27%2017-59-13.avi" TargetMode="External"/><Relationship Id="rId1" Type="http://schemas.microsoft.com/office/2007/relationships/media" Target="file:///C:\Users\USER\Documents\&#45348;&#51060;&#53944;&#50728;%20&#48155;&#51008;%20&#54028;&#51068;\&#44032;&#49345;&#54788;&#49892;_2018-01-27%2017-59-13.avi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blog.naver.com/ssb0729/220656863442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blog.naver.com/suk91ko" TargetMode="External"/><Relationship Id="rId2" Type="http://schemas.openxmlformats.org/officeDocument/2006/relationships/hyperlink" Target="http://blog.naver.com/suk91ko/220267796753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43" y="-27384"/>
            <a:ext cx="9144001" cy="6885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59632" y="1052736"/>
            <a:ext cx="6768752" cy="1015663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6000" b="1" dirty="0" smtClean="0">
                <a:solidFill>
                  <a:srgbClr val="FFFF00"/>
                </a:solidFill>
                <a:latin typeface="나눔고딕 ExtraBold" pitchFamily="50" charset="-127"/>
                <a:ea typeface="나눔고딕 ExtraBold" pitchFamily="50" charset="-127"/>
              </a:rPr>
              <a:t>VR</a:t>
            </a:r>
            <a:r>
              <a:rPr lang="en-US" altLang="ko-KR" sz="4800" b="1" dirty="0" smtClean="0">
                <a:solidFill>
                  <a:srgbClr val="FFFF00"/>
                </a:solidFill>
                <a:latin typeface="나눔고딕 ExtraBold" pitchFamily="50" charset="-127"/>
                <a:ea typeface="나눔고딕 ExtraBold" pitchFamily="50" charset="-127"/>
              </a:rPr>
              <a:t>(Virtual Reality)</a:t>
            </a:r>
            <a:r>
              <a:rPr lang="ko-KR" altLang="en-US" sz="48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체험</a:t>
            </a:r>
            <a:endParaRPr lang="en-US" altLang="ko-KR" sz="6000" b="1" dirty="0" smtClean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15140" y="6021288"/>
            <a:ext cx="2428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드림진로교육센터</a:t>
            </a:r>
            <a:endParaRPr lang="en-US" altLang="ko-KR" b="1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하  현  진 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</a:rPr>
              <a:t>강사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5576" y="620688"/>
            <a:ext cx="6552728" cy="461665"/>
          </a:xfrm>
          <a:prstGeom prst="rect">
            <a:avLst/>
          </a:prstGeom>
          <a:solidFill>
            <a:srgbClr val="660066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ko-KR" altLang="en-US" sz="2400" dirty="0" smtClean="0"/>
              <a:t>★우리 실생활에 이용되는 증강현실</a:t>
            </a:r>
            <a:r>
              <a:rPr lang="en-US" altLang="ko-KR" sz="2400" dirty="0" smtClean="0"/>
              <a:t>(AR) </a:t>
            </a:r>
            <a:r>
              <a:rPr lang="ko-KR" altLang="en-US" sz="2400" dirty="0" smtClean="0"/>
              <a:t>사례</a:t>
            </a:r>
            <a:endParaRPr lang="ko-KR" altLang="en-US" sz="2400" dirty="0"/>
          </a:p>
        </p:txBody>
      </p:sp>
      <p:sp>
        <p:nvSpPr>
          <p:cNvPr id="6" name="직사각형 5"/>
          <p:cNvSpPr/>
          <p:nvPr/>
        </p:nvSpPr>
        <p:spPr>
          <a:xfrm>
            <a:off x="611560" y="4725144"/>
            <a:ext cx="41764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/>
              <a:t>건물을 찍으면 </a:t>
            </a:r>
            <a:r>
              <a:rPr lang="ko-KR" altLang="en-US" sz="1600" dirty="0" err="1" smtClean="0"/>
              <a:t>건물안의</a:t>
            </a:r>
            <a:r>
              <a:rPr lang="ko-KR" altLang="en-US" sz="1600" dirty="0" smtClean="0"/>
              <a:t> 음식점정보 표시</a:t>
            </a:r>
            <a:endParaRPr lang="ko-KR" altLang="en-US" sz="1600" dirty="0"/>
          </a:p>
        </p:txBody>
      </p:sp>
      <p:pic>
        <p:nvPicPr>
          <p:cNvPr id="1026" name="Picture 2" descr="[테마종목] 증강현실 관련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44824"/>
            <a:ext cx="4178763" cy="2736304"/>
          </a:xfrm>
          <a:prstGeom prst="rect">
            <a:avLst/>
          </a:prstGeom>
          <a:noFill/>
        </p:spPr>
      </p:pic>
      <p:sp>
        <p:nvSpPr>
          <p:cNvPr id="7" name="직사각형 6"/>
          <p:cNvSpPr/>
          <p:nvPr/>
        </p:nvSpPr>
        <p:spPr>
          <a:xfrm>
            <a:off x="5076056" y="4725144"/>
            <a:ext cx="3672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/>
              <a:t>거리를 찍으면 도로변 상점 정보 표시</a:t>
            </a:r>
            <a:endParaRPr lang="ko-KR" altLang="en-US" sz="1600" dirty="0"/>
          </a:p>
        </p:txBody>
      </p:sp>
      <p:pic>
        <p:nvPicPr>
          <p:cNvPr id="1030" name="Picture 6" descr="증강현실, 현실에 가상을 더해주는 신기술을 알아보자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844824"/>
            <a:ext cx="3744416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043608" y="4797152"/>
            <a:ext cx="32403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/>
              <a:t>비행기 조종사를 위한 증강현실</a:t>
            </a:r>
            <a:endParaRPr lang="ko-KR" alt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548680"/>
            <a:ext cx="6552728" cy="461665"/>
          </a:xfrm>
          <a:prstGeom prst="rect">
            <a:avLst/>
          </a:prstGeom>
          <a:solidFill>
            <a:srgbClr val="660066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ko-KR" altLang="en-US" sz="2400" dirty="0" smtClean="0"/>
              <a:t>★우리 실생활에 이용되는 증강현실</a:t>
            </a:r>
            <a:r>
              <a:rPr lang="en-US" altLang="ko-KR" sz="2400" dirty="0" smtClean="0"/>
              <a:t>(AR) </a:t>
            </a:r>
            <a:r>
              <a:rPr lang="ko-KR" altLang="en-US" sz="2400" dirty="0" smtClean="0"/>
              <a:t>사례</a:t>
            </a:r>
            <a:endParaRPr lang="ko-KR" altLang="en-US" sz="2400" dirty="0"/>
          </a:p>
        </p:txBody>
      </p:sp>
      <p:pic>
        <p:nvPicPr>
          <p:cNvPr id="21506" name="Picture 2" descr="현실과 가상의 중간격, 증강현실!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4191000" cy="2826644"/>
          </a:xfrm>
          <a:prstGeom prst="rect">
            <a:avLst/>
          </a:prstGeom>
          <a:noFill/>
        </p:spPr>
      </p:pic>
      <p:pic>
        <p:nvPicPr>
          <p:cNvPr id="21508" name="Picture 4" descr="이케아 AR 카달로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700809"/>
            <a:ext cx="3888432" cy="2808311"/>
          </a:xfrm>
          <a:prstGeom prst="rect">
            <a:avLst/>
          </a:prstGeom>
          <a:noFill/>
        </p:spPr>
      </p:pic>
      <p:sp>
        <p:nvSpPr>
          <p:cNvPr id="9" name="직사각형 8"/>
          <p:cNvSpPr/>
          <p:nvPr/>
        </p:nvSpPr>
        <p:spPr>
          <a:xfrm>
            <a:off x="5004048" y="4725144"/>
            <a:ext cx="3600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/>
              <a:t>방을 찍어 가구를 사전배치 </a:t>
            </a:r>
            <a:r>
              <a:rPr lang="en-US" altLang="ko-KR" sz="1600" dirty="0" smtClean="0"/>
              <a:t>- </a:t>
            </a:r>
            <a:r>
              <a:rPr lang="ko-KR" altLang="en-US" sz="1600" dirty="0" err="1" smtClean="0"/>
              <a:t>이케아</a:t>
            </a:r>
            <a:endParaRPr lang="ko-KR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771800" y="1412776"/>
            <a:ext cx="6229200" cy="366254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altLang="ko-KR" sz="6000" dirty="0" smtClean="0">
              <a:solidFill>
                <a:srgbClr val="7030A0"/>
              </a:solidFill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ko-KR" altLang="en-US" sz="6000" dirty="0" smtClean="0">
                <a:solidFill>
                  <a:srgbClr val="7030A0"/>
                </a:solidFill>
                <a:latin typeface="HY견고딕" pitchFamily="18" charset="-127"/>
                <a:ea typeface="HY견고딕" pitchFamily="18" charset="-127"/>
              </a:rPr>
              <a:t>★가상현실★</a:t>
            </a:r>
            <a:endParaRPr lang="en-US" altLang="ko-KR" sz="3200" dirty="0" smtClean="0">
              <a:solidFill>
                <a:srgbClr val="7030A0"/>
              </a:solidFill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en-US" altLang="ko-KR" sz="3200" dirty="0" smtClean="0">
                <a:solidFill>
                  <a:srgbClr val="7030A0"/>
                </a:solidFill>
                <a:latin typeface="HY견고딕" pitchFamily="18" charset="-127"/>
                <a:ea typeface="HY견고딕" pitchFamily="18" charset="-127"/>
              </a:rPr>
              <a:t>(Virtual Reality, VR)</a:t>
            </a:r>
          </a:p>
          <a:p>
            <a:pPr algn="ctr"/>
            <a:endParaRPr lang="en-US" altLang="ko-KR" sz="4400" dirty="0" smtClean="0">
              <a:solidFill>
                <a:srgbClr val="7030A0"/>
              </a:solidFill>
              <a:latin typeface="HY견고딕" pitchFamily="18" charset="-127"/>
              <a:ea typeface="HY견고딕" pitchFamily="18" charset="-127"/>
            </a:endParaRPr>
          </a:p>
          <a:p>
            <a:pPr algn="ctr"/>
            <a:endParaRPr lang="ko-KR" altLang="en-US" sz="3200" dirty="0">
              <a:solidFill>
                <a:srgbClr val="7030A0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2492896"/>
            <a:ext cx="648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b="1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2</a:t>
            </a:r>
            <a:endParaRPr lang="ko-KR" altLang="en-US" sz="7200" b="1" dirty="0">
              <a:solidFill>
                <a:srgbClr val="FF0066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467544" y="1772816"/>
            <a:ext cx="82089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b="1" u="sng" dirty="0" smtClean="0">
                <a:solidFill>
                  <a:srgbClr val="FF0066"/>
                </a:solidFill>
              </a:rPr>
              <a:t>사람들이 일상적으로 경험하기 어려운 환경을 직접 체험하지 않고서도​</a:t>
            </a:r>
          </a:p>
          <a:p>
            <a:r>
              <a:rPr lang="ko-KR" altLang="en-US" b="1" u="sng" dirty="0" smtClean="0">
                <a:solidFill>
                  <a:srgbClr val="FF0066"/>
                </a:solidFill>
              </a:rPr>
              <a:t>그 환경에 들어와 있는 것처럼 보여주고 조작할 수 있게 해줍니다</a:t>
            </a:r>
            <a:r>
              <a:rPr lang="en-US" altLang="ko-KR" b="1" u="sng" dirty="0" smtClean="0">
                <a:solidFill>
                  <a:srgbClr val="FF0066"/>
                </a:solidFill>
              </a:rPr>
              <a:t>.</a:t>
            </a:r>
            <a:endParaRPr lang="ko-KR" altLang="en-US" b="1" u="sng" dirty="0" smtClean="0">
              <a:solidFill>
                <a:srgbClr val="FF0066"/>
              </a:solidFill>
            </a:endParaRPr>
          </a:p>
          <a:p>
            <a:r>
              <a:rPr lang="ko-KR" altLang="en-US" dirty="0" smtClean="0"/>
              <a:t>​</a:t>
            </a:r>
          </a:p>
          <a:p>
            <a:r>
              <a:rPr lang="ko-KR" altLang="en-US" dirty="0" smtClean="0"/>
              <a:t>응용할 수 있는 분야에는 교육</a:t>
            </a:r>
            <a:r>
              <a:rPr lang="en-US" altLang="ko-KR" dirty="0" smtClean="0"/>
              <a:t>, </a:t>
            </a:r>
            <a:r>
              <a:rPr lang="ko-KR" altLang="en-US" dirty="0" smtClean="0"/>
              <a:t>고급 프로그래밍</a:t>
            </a:r>
            <a:r>
              <a:rPr lang="en-US" altLang="ko-KR" dirty="0" smtClean="0"/>
              <a:t>, </a:t>
            </a:r>
            <a:r>
              <a:rPr lang="ko-KR" altLang="en-US" dirty="0" smtClean="0"/>
              <a:t>원격조작</a:t>
            </a:r>
            <a:r>
              <a:rPr lang="en-US" altLang="ko-KR" dirty="0" smtClean="0"/>
              <a:t>, </a:t>
            </a:r>
            <a:r>
              <a:rPr lang="ko-KR" altLang="en-US" dirty="0" smtClean="0"/>
              <a:t>원격위성 표면탐사</a:t>
            </a:r>
            <a:r>
              <a:rPr lang="en-US" altLang="ko-KR" dirty="0" smtClean="0"/>
              <a:t>, </a:t>
            </a:r>
            <a:r>
              <a:rPr lang="ko-KR" altLang="en-US" dirty="0" smtClean="0"/>
              <a:t>탐사자료 분석</a:t>
            </a:r>
            <a:r>
              <a:rPr lang="en-US" altLang="ko-KR" dirty="0" smtClean="0"/>
              <a:t>, </a:t>
            </a:r>
            <a:r>
              <a:rPr lang="ko-KR" altLang="en-US" dirty="0" smtClean="0"/>
              <a:t>과학적 시각화 등이 있습니다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(</a:t>
            </a:r>
            <a:r>
              <a:rPr lang="ko-KR" altLang="en-US" dirty="0" smtClean="0"/>
              <a:t>예 </a:t>
            </a:r>
            <a:r>
              <a:rPr lang="en-US" altLang="ko-KR" dirty="0" smtClean="0"/>
              <a:t>: </a:t>
            </a:r>
            <a:r>
              <a:rPr lang="ko-KR" altLang="en-US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탱크</a:t>
            </a:r>
            <a:r>
              <a:rPr lang="en-US" altLang="ko-KR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항공기의 </a:t>
            </a:r>
            <a:r>
              <a:rPr lang="ko-KR" altLang="en-US" dirty="0" err="1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조종법</a:t>
            </a:r>
            <a:r>
              <a:rPr lang="ko-KR" altLang="en-US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 훈련</a:t>
            </a:r>
            <a:r>
              <a:rPr lang="en-US" altLang="ko-KR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가구의 </a:t>
            </a:r>
            <a:r>
              <a:rPr lang="ko-KR" altLang="en-US" dirty="0" err="1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배치설계</a:t>
            </a:r>
            <a:r>
              <a:rPr lang="en-US" altLang="ko-KR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수술 실습</a:t>
            </a:r>
            <a:r>
              <a:rPr lang="en-US" altLang="ko-KR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게임</a:t>
            </a:r>
            <a:r>
              <a:rPr lang="ko-KR" altLang="en-US" dirty="0" smtClean="0">
                <a:solidFill>
                  <a:srgbClr val="0000FF"/>
                </a:solidFill>
              </a:rPr>
              <a:t> </a:t>
            </a:r>
            <a:r>
              <a:rPr lang="ko-KR" altLang="en-US" dirty="0" smtClean="0"/>
              <a:t>등</a:t>
            </a:r>
            <a:r>
              <a:rPr lang="en-US" altLang="ko-KR" dirty="0" smtClean="0"/>
              <a:t>)</a:t>
            </a:r>
            <a:endParaRPr lang="ko-KR" altLang="en-US" dirty="0" smtClean="0"/>
          </a:p>
          <a:p>
            <a:r>
              <a:rPr lang="ko-KR" altLang="en-US" dirty="0" smtClean="0"/>
              <a:t>​</a:t>
            </a:r>
          </a:p>
          <a:p>
            <a:r>
              <a:rPr lang="ko-KR" altLang="en-US" dirty="0" smtClean="0"/>
              <a:t>시스템은 사용자의 시점이나 동작의 변화를 감지하고 그에 대응하는 적절한 변화를 가상환경에 줄 수 있습니다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사용자의 현장감을 높이기 위한 입체표시장치</a:t>
            </a:r>
            <a:r>
              <a:rPr lang="en-US" altLang="ko-KR" dirty="0" smtClean="0"/>
              <a:t>, </a:t>
            </a:r>
            <a:r>
              <a:rPr lang="ko-KR" altLang="en-US" dirty="0" smtClean="0"/>
              <a:t>두부장착교시장치 등의 </a:t>
            </a:r>
            <a:r>
              <a:rPr lang="ko-KR" altLang="en-US" dirty="0" err="1" smtClean="0"/>
              <a:t>이펙터</a:t>
            </a:r>
            <a:r>
              <a:rPr lang="ko-KR" altLang="en-US" dirty="0" smtClean="0"/>
              <a:t> 등을 사용하고 사용자의 반응을 감지하기 위해 데이터 장갑</a:t>
            </a:r>
            <a:r>
              <a:rPr lang="en-US" altLang="ko-KR" dirty="0" smtClean="0"/>
              <a:t>, </a:t>
            </a:r>
            <a:r>
              <a:rPr lang="ko-KR" altLang="en-US" dirty="0" smtClean="0"/>
              <a:t>두부위치센서 등의 센서가 사용됩니다</a:t>
            </a:r>
            <a:r>
              <a:rPr lang="en-US" altLang="ko-KR" dirty="0" smtClean="0"/>
              <a:t>.</a:t>
            </a:r>
          </a:p>
          <a:p>
            <a:endParaRPr lang="en-US" altLang="ko-KR" sz="1400" dirty="0" smtClean="0"/>
          </a:p>
          <a:p>
            <a:r>
              <a:rPr lang="en-US" altLang="ko-KR" sz="1400" dirty="0" smtClean="0"/>
              <a:t>[</a:t>
            </a:r>
            <a:r>
              <a:rPr lang="ko-KR" altLang="en-US" sz="1400" dirty="0" smtClean="0"/>
              <a:t>출처</a:t>
            </a:r>
            <a:r>
              <a:rPr lang="en-US" altLang="ko-KR" sz="1400" dirty="0" smtClean="0"/>
              <a:t>]</a:t>
            </a:r>
            <a:r>
              <a:rPr lang="ko-KR" altLang="en-US" sz="1400" dirty="0" smtClean="0"/>
              <a:t> </a:t>
            </a:r>
            <a:r>
              <a:rPr lang="ko-KR" altLang="en-US" sz="1400" dirty="0" smtClean="0">
                <a:hlinkClick r:id="rId2"/>
              </a:rPr>
              <a:t>가상현실과 증강현실의 차이점을 알아봐요</a:t>
            </a:r>
            <a:r>
              <a:rPr lang="en-US" altLang="ko-KR" sz="1400" dirty="0" smtClean="0"/>
              <a:t>|</a:t>
            </a:r>
            <a:r>
              <a:rPr lang="ko-KR" altLang="en-US" sz="1400" dirty="0" smtClean="0"/>
              <a:t>작성자 </a:t>
            </a:r>
            <a:r>
              <a:rPr lang="ko-KR" altLang="en-US" sz="1400" dirty="0" smtClean="0">
                <a:hlinkClick r:id="rId3"/>
              </a:rPr>
              <a:t>맨투맨</a:t>
            </a:r>
            <a:endParaRPr lang="ko-KR" altLang="en-US" sz="1400" dirty="0" smtClean="0"/>
          </a:p>
          <a:p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539552" y="836712"/>
            <a:ext cx="5040560" cy="461665"/>
          </a:xfrm>
          <a:prstGeom prst="rect">
            <a:avLst/>
          </a:prstGeom>
          <a:solidFill>
            <a:srgbClr val="660066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가상현실</a:t>
            </a:r>
            <a:r>
              <a:rPr lang="en-US" altLang="ko-KR" sz="2400" dirty="0" smtClean="0">
                <a:latin typeface="HY견고딕" pitchFamily="18" charset="-127"/>
                <a:ea typeface="HY견고딕" pitchFamily="18" charset="-127"/>
              </a:rPr>
              <a:t>(VR : Virtual Reality)</a:t>
            </a:r>
            <a:r>
              <a:rPr lang="ko-KR" altLang="en-US" sz="2400" dirty="0" smtClean="0"/>
              <a:t> </a:t>
            </a:r>
            <a:r>
              <a:rPr lang="ko-KR" altLang="en-US" sz="1600" dirty="0" smtClean="0"/>
              <a:t> </a:t>
            </a:r>
            <a:endParaRPr lang="ko-KR" altLang="en-US" sz="2400" dirty="0" smtClean="0"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27584" y="404664"/>
            <a:ext cx="3960440" cy="461665"/>
          </a:xfrm>
          <a:prstGeom prst="rect">
            <a:avLst/>
          </a:prstGeom>
          <a:solidFill>
            <a:srgbClr val="660066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ko-KR" altLang="en-US" sz="2400" dirty="0" smtClean="0"/>
              <a:t>★가상현실</a:t>
            </a:r>
            <a:r>
              <a:rPr lang="en-US" altLang="ko-KR" sz="2400" dirty="0" smtClean="0"/>
              <a:t>(VR) </a:t>
            </a:r>
            <a:r>
              <a:rPr lang="ko-KR" altLang="en-US" sz="2400" dirty="0" smtClean="0"/>
              <a:t>활용사례</a:t>
            </a:r>
            <a:endParaRPr lang="ko-KR" altLang="en-US" sz="2400" dirty="0"/>
          </a:p>
        </p:txBody>
      </p:sp>
      <p:sp>
        <p:nvSpPr>
          <p:cNvPr id="10" name="직사각형 9"/>
          <p:cNvSpPr/>
          <p:nvPr/>
        </p:nvSpPr>
        <p:spPr>
          <a:xfrm>
            <a:off x="539552" y="4149080"/>
            <a:ext cx="7776864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◇질병 치료</a:t>
            </a:r>
            <a:r>
              <a:rPr lang="en-US" altLang="ko-KR" b="1" dirty="0" smtClean="0"/>
              <a:t>·</a:t>
            </a:r>
            <a:r>
              <a:rPr lang="ko-KR" altLang="en-US" b="1" dirty="0" smtClean="0"/>
              <a:t>의료진 교육에 유용</a:t>
            </a:r>
            <a:endParaRPr lang="ko-KR" altLang="en-US" dirty="0" smtClean="0"/>
          </a:p>
          <a:p>
            <a:r>
              <a:rPr lang="ko-KR" altLang="en-US" dirty="0" smtClean="0"/>
              <a:t> </a:t>
            </a:r>
          </a:p>
          <a:p>
            <a:r>
              <a:rPr lang="ko-KR" altLang="en-US" dirty="0" smtClean="0"/>
              <a:t>무엇보다 </a:t>
            </a:r>
            <a:r>
              <a:rPr lang="ko-KR" altLang="en-US" u="sng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의료 분야</a:t>
            </a:r>
            <a:r>
              <a:rPr lang="ko-KR" altLang="en-US" dirty="0" smtClean="0"/>
              <a:t>에 유용하게 사용된다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가상현실은 질병 치료나 의료진 교육 등에 적극적으로 활용되어 온 기술이기 때문이다</a:t>
            </a:r>
            <a:r>
              <a:rPr lang="en-US" altLang="ko-KR" dirty="0" smtClean="0"/>
              <a:t>. </a:t>
            </a:r>
          </a:p>
          <a:p>
            <a:endParaRPr lang="en-US" altLang="ko-KR" sz="1400" dirty="0" smtClean="0"/>
          </a:p>
          <a:p>
            <a:r>
              <a:rPr lang="ko-KR" altLang="en-US" sz="1400" dirty="0" smtClean="0"/>
              <a:t>한국인터넷진흥원 자료에 따르면 가상현실 기술은 정신과에서 다양한 치료에 활용되어 왔다</a:t>
            </a:r>
            <a:r>
              <a:rPr lang="en-US" altLang="ko-KR" sz="1400" dirty="0" smtClean="0"/>
              <a:t>.</a:t>
            </a:r>
          </a:p>
          <a:p>
            <a:r>
              <a:rPr lang="en-US" altLang="ko-KR" sz="1400" dirty="0" smtClean="0"/>
              <a:t> </a:t>
            </a:r>
            <a:r>
              <a:rPr lang="ko-KR" altLang="en-US" sz="1400" dirty="0" smtClean="0"/>
              <a:t>환자를 가상현실 상황에 노출시켜 그 상황에 익숙해지도록 해 병을 치료하는 식이다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예를 들어 고소공포증 환자에게 높은 투명 엘리베이터 안에 있도록 한다거나 멀미가 심한 사람에겐 움직임이 심한 자동차에 머무르게 하는 것이다</a:t>
            </a:r>
            <a:r>
              <a:rPr lang="en-US" altLang="ko-KR" dirty="0" smtClean="0"/>
              <a:t>. </a:t>
            </a:r>
            <a:endParaRPr lang="en-US" altLang="ko-KR" dirty="0"/>
          </a:p>
        </p:txBody>
      </p:sp>
      <p:grpSp>
        <p:nvGrpSpPr>
          <p:cNvPr id="11" name="그룹 10"/>
          <p:cNvGrpSpPr/>
          <p:nvPr/>
        </p:nvGrpSpPr>
        <p:grpSpPr>
          <a:xfrm>
            <a:off x="611560" y="1124744"/>
            <a:ext cx="7920880" cy="3048001"/>
            <a:chOff x="611560" y="1124744"/>
            <a:chExt cx="7920880" cy="3048001"/>
          </a:xfrm>
        </p:grpSpPr>
        <p:pic>
          <p:nvPicPr>
            <p:cNvPr id="23554" name="Picture 2" descr="[가상현실 성큼]②고소공포증도 치료한다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31640" y="1124744"/>
              <a:ext cx="7200800" cy="3048001"/>
            </a:xfrm>
            <a:prstGeom prst="rect">
              <a:avLst/>
            </a:prstGeom>
            <a:noFill/>
          </p:spPr>
        </p:pic>
        <p:pic>
          <p:nvPicPr>
            <p:cNvPr id="23556" name="Picture 4" descr="정신과 치료 선릉정신과 코슬립정신건강의학과는 달라요!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1560" y="1124744"/>
              <a:ext cx="3960440" cy="302433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55576" y="260648"/>
            <a:ext cx="6552728" cy="461665"/>
          </a:xfrm>
          <a:prstGeom prst="rect">
            <a:avLst/>
          </a:prstGeom>
          <a:solidFill>
            <a:srgbClr val="660066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ko-KR" altLang="en-US" sz="2400" dirty="0" smtClean="0"/>
              <a:t>★</a:t>
            </a:r>
            <a:r>
              <a:rPr lang="ko-KR" altLang="en-US" sz="2400" b="1" dirty="0" smtClean="0"/>
              <a:t> 가상현실 접목 </a:t>
            </a:r>
            <a:r>
              <a:rPr lang="ko-KR" altLang="en-US" sz="2400" b="1" dirty="0" smtClean="0">
                <a:solidFill>
                  <a:srgbClr val="FFFF00"/>
                </a:solidFill>
              </a:rPr>
              <a:t>재활치료효과</a:t>
            </a:r>
            <a:r>
              <a:rPr lang="ko-KR" altLang="en-US" sz="2400" b="1" dirty="0" smtClean="0"/>
              <a:t> “기대 이상”</a:t>
            </a:r>
            <a:endParaRPr lang="ko-KR" altLang="en-US" sz="2400" dirty="0"/>
          </a:p>
        </p:txBody>
      </p:sp>
      <p:pic>
        <p:nvPicPr>
          <p:cNvPr id="24580" name="Picture 4" descr="가상현실(VR)을 이용한 재활 치료 - 재활의학과 김민영 교수"/>
          <p:cNvPicPr>
            <a:picLocks noChangeAspect="1" noChangeArrowheads="1"/>
          </p:cNvPicPr>
          <p:nvPr/>
        </p:nvPicPr>
        <p:blipFill>
          <a:blip r:embed="rId3" cstate="print"/>
          <a:srcRect b="9354"/>
          <a:stretch>
            <a:fillRect/>
          </a:stretch>
        </p:blipFill>
        <p:spPr bwMode="auto">
          <a:xfrm>
            <a:off x="755576" y="836712"/>
            <a:ext cx="7200800" cy="4464496"/>
          </a:xfrm>
          <a:prstGeom prst="rect">
            <a:avLst/>
          </a:prstGeom>
          <a:noFill/>
        </p:spPr>
      </p:pic>
      <p:sp>
        <p:nvSpPr>
          <p:cNvPr id="11" name="직사각형 10"/>
          <p:cNvSpPr/>
          <p:nvPr/>
        </p:nvSpPr>
        <p:spPr>
          <a:xfrm>
            <a:off x="539552" y="5301208"/>
            <a:ext cx="7920880" cy="992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&lt;</a:t>
            </a:r>
            <a:r>
              <a:rPr lang="ko-KR" altLang="en-US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분당 </a:t>
            </a:r>
            <a:r>
              <a:rPr lang="ko-KR" altLang="en-US" dirty="0" err="1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차병원</a:t>
            </a:r>
            <a:r>
              <a:rPr lang="ko-KR" altLang="en-US" dirty="0" err="1" smtClean="0">
                <a:latin typeface="HY견고딕" pitchFamily="18" charset="-127"/>
                <a:ea typeface="HY견고딕" pitchFamily="18" charset="-127"/>
              </a:rPr>
              <a:t>에서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 시행하고 있는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VR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치료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&gt;</a:t>
            </a:r>
          </a:p>
          <a:p>
            <a:endParaRPr lang="en-US" altLang="ko-KR" sz="1050" dirty="0" smtClean="0"/>
          </a:p>
          <a:p>
            <a:r>
              <a:rPr lang="en-US" altLang="ko-KR" sz="1400" dirty="0" smtClean="0"/>
              <a:t>35</a:t>
            </a:r>
            <a:r>
              <a:rPr lang="ko-KR" altLang="en-US" sz="1400" dirty="0" smtClean="0"/>
              <a:t>개의 연구에서 </a:t>
            </a:r>
            <a:r>
              <a:rPr lang="en-US" altLang="ko-KR" sz="1400" dirty="0" smtClean="0"/>
              <a:t>195</a:t>
            </a:r>
            <a:r>
              <a:rPr lang="ko-KR" altLang="en-US" sz="1400" dirty="0" smtClean="0"/>
              <a:t>명의 환자를 대상으로 한 연구들을 종합한 메타 분석 연구 결과</a:t>
            </a:r>
            <a:r>
              <a:rPr lang="en-US" altLang="ko-KR" sz="1400" dirty="0" smtClean="0"/>
              <a:t>, VR</a:t>
            </a:r>
            <a:r>
              <a:rPr lang="ko-KR" altLang="en-US" sz="1400" dirty="0" err="1" smtClean="0"/>
              <a:t>치료후</a:t>
            </a:r>
            <a:r>
              <a:rPr lang="ko-KR" altLang="en-US" sz="1400" dirty="0" smtClean="0"/>
              <a:t> 운동 기능이 </a:t>
            </a:r>
            <a:r>
              <a:rPr lang="en-US" altLang="ko-KR" sz="1400" dirty="0" smtClean="0"/>
              <a:t>14.7% </a:t>
            </a:r>
            <a:r>
              <a:rPr lang="ko-KR" altLang="en-US" sz="1400" dirty="0" smtClean="0"/>
              <a:t>향상되었으며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운동기능 역시 </a:t>
            </a:r>
            <a:r>
              <a:rPr lang="en-US" altLang="ko-KR" sz="1400" dirty="0" smtClean="0"/>
              <a:t>20.1% </a:t>
            </a:r>
            <a:r>
              <a:rPr lang="ko-KR" altLang="en-US" sz="1400" dirty="0" smtClean="0"/>
              <a:t>향상되었습니다</a:t>
            </a:r>
            <a:r>
              <a:rPr lang="en-US" altLang="ko-KR" sz="1200" dirty="0" smtClean="0"/>
              <a:t>.</a:t>
            </a:r>
            <a:r>
              <a:rPr lang="en-US" altLang="ko-KR" sz="1600" dirty="0" smtClean="0"/>
              <a:t>  </a:t>
            </a:r>
            <a:r>
              <a:rPr lang="en-US" altLang="ko-KR" sz="1200" dirty="0" smtClean="0"/>
              <a:t>-</a:t>
            </a:r>
            <a:r>
              <a:rPr lang="ko-KR" altLang="en-US" sz="1200" dirty="0" smtClean="0"/>
              <a:t>재활의학과 김민영 교수</a:t>
            </a:r>
            <a:endParaRPr lang="en-US" altLang="ko-K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83568" y="404664"/>
            <a:ext cx="6552728" cy="461665"/>
          </a:xfrm>
          <a:prstGeom prst="rect">
            <a:avLst/>
          </a:prstGeom>
          <a:solidFill>
            <a:srgbClr val="660066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ko-KR" altLang="en-US" sz="2400" dirty="0" smtClean="0"/>
              <a:t>★가상현실</a:t>
            </a:r>
            <a:r>
              <a:rPr lang="en-US" altLang="ko-KR" sz="2400" dirty="0" smtClean="0"/>
              <a:t>(VR) </a:t>
            </a:r>
            <a:r>
              <a:rPr lang="ko-KR" altLang="en-US" sz="2400" dirty="0" smtClean="0"/>
              <a:t>활용사례</a:t>
            </a:r>
            <a:endParaRPr lang="ko-KR" altLang="en-US" sz="2400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124744"/>
            <a:ext cx="532859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124744"/>
            <a:ext cx="280831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771800" y="1412776"/>
            <a:ext cx="6229200" cy="353943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altLang="ko-KR" sz="6000" dirty="0" smtClean="0">
              <a:solidFill>
                <a:srgbClr val="7030A0"/>
              </a:solidFill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ko-KR" altLang="en-US" sz="4400" dirty="0" smtClean="0">
                <a:solidFill>
                  <a:srgbClr val="7030A0"/>
                </a:solidFill>
                <a:latin typeface="HY견고딕" pitchFamily="18" charset="-127"/>
                <a:ea typeface="HY견고딕" pitchFamily="18" charset="-127"/>
              </a:rPr>
              <a:t>주요 </a:t>
            </a:r>
            <a:r>
              <a:rPr lang="en-US" altLang="ko-KR" sz="4400" dirty="0" smtClean="0">
                <a:solidFill>
                  <a:srgbClr val="7030A0"/>
                </a:solidFill>
                <a:latin typeface="HY견고딕" pitchFamily="18" charset="-127"/>
                <a:ea typeface="HY견고딕" pitchFamily="18" charset="-127"/>
              </a:rPr>
              <a:t>VR</a:t>
            </a:r>
            <a:r>
              <a:rPr lang="ko-KR" altLang="en-US" sz="4400" dirty="0" smtClean="0">
                <a:solidFill>
                  <a:srgbClr val="7030A0"/>
                </a:solidFill>
                <a:latin typeface="HY견고딕" pitchFamily="18" charset="-127"/>
                <a:ea typeface="HY견고딕" pitchFamily="18" charset="-127"/>
              </a:rPr>
              <a:t>개발사</a:t>
            </a:r>
            <a:endParaRPr lang="en-US" altLang="ko-KR" sz="4400" dirty="0" smtClean="0">
              <a:solidFill>
                <a:srgbClr val="7030A0"/>
              </a:solidFill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ko-KR" altLang="en-US" sz="4400" dirty="0" smtClean="0">
                <a:solidFill>
                  <a:srgbClr val="7030A0"/>
                </a:solidFill>
                <a:latin typeface="HY견고딕" pitchFamily="18" charset="-127"/>
                <a:ea typeface="HY견고딕" pitchFamily="18" charset="-127"/>
              </a:rPr>
              <a:t>및 </a:t>
            </a:r>
            <a:endParaRPr lang="en-US" altLang="ko-KR" sz="4400" dirty="0" smtClean="0">
              <a:solidFill>
                <a:srgbClr val="7030A0"/>
              </a:solidFill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ko-KR" altLang="en-US" sz="4400" dirty="0" smtClean="0">
                <a:solidFill>
                  <a:srgbClr val="7030A0"/>
                </a:solidFill>
                <a:latin typeface="HY견고딕" pitchFamily="18" charset="-127"/>
                <a:ea typeface="HY견고딕" pitchFamily="18" charset="-127"/>
              </a:rPr>
              <a:t>주요</a:t>
            </a:r>
            <a:r>
              <a:rPr lang="en-US" altLang="ko-KR" sz="4400" dirty="0" smtClean="0">
                <a:solidFill>
                  <a:srgbClr val="7030A0"/>
                </a:solidFill>
                <a:latin typeface="HY견고딕" pitchFamily="18" charset="-127"/>
                <a:ea typeface="HY견고딕" pitchFamily="18" charset="-127"/>
              </a:rPr>
              <a:t> VR</a:t>
            </a:r>
            <a:r>
              <a:rPr lang="ko-KR" altLang="en-US" sz="4400" dirty="0" smtClean="0">
                <a:solidFill>
                  <a:srgbClr val="7030A0"/>
                </a:solidFill>
                <a:latin typeface="HY견고딕" pitchFamily="18" charset="-127"/>
                <a:ea typeface="HY견고딕" pitchFamily="18" charset="-127"/>
              </a:rPr>
              <a:t>장비 소개</a:t>
            </a:r>
            <a:endParaRPr lang="en-US" altLang="ko-KR" sz="4400" dirty="0" smtClean="0">
              <a:solidFill>
                <a:srgbClr val="7030A0"/>
              </a:solidFill>
              <a:latin typeface="HY견고딕" pitchFamily="18" charset="-127"/>
              <a:ea typeface="HY견고딕" pitchFamily="18" charset="-127"/>
            </a:endParaRPr>
          </a:p>
          <a:p>
            <a:pPr algn="ctr"/>
            <a:endParaRPr lang="ko-KR" altLang="en-US" sz="3200" dirty="0">
              <a:solidFill>
                <a:srgbClr val="7030A0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2492896"/>
            <a:ext cx="648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b="1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endParaRPr lang="ko-KR" altLang="en-US" sz="7200" b="1" dirty="0">
              <a:solidFill>
                <a:srgbClr val="FF0066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39552" y="404664"/>
            <a:ext cx="3960440" cy="461665"/>
          </a:xfrm>
          <a:prstGeom prst="rect">
            <a:avLst/>
          </a:prstGeom>
          <a:solidFill>
            <a:srgbClr val="660066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ko-KR" altLang="en-US" sz="2400" dirty="0" smtClean="0"/>
              <a:t>▶ </a:t>
            </a:r>
            <a:r>
              <a:rPr lang="en-US" altLang="ko-KR" sz="2400" dirty="0" smtClean="0"/>
              <a:t>VR </a:t>
            </a:r>
            <a:r>
              <a:rPr lang="ko-KR" altLang="en-US" sz="2400" dirty="0" smtClean="0"/>
              <a:t>기본장비 구성</a:t>
            </a:r>
            <a:endParaRPr lang="ko-KR" altLang="en-US" sz="2400" dirty="0"/>
          </a:p>
        </p:txBody>
      </p:sp>
      <p:pic>
        <p:nvPicPr>
          <p:cNvPr id="31762" name="Picture 18" descr="HTC바이브, 200달러 가격 내려…국내 가격 &amp;apos;99만원&amp;apos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260648"/>
            <a:ext cx="1041480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4754" name="Picture 2" descr="LG VR 헤드셋 - SteamVR 트래킹 사용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124745"/>
            <a:ext cx="8136904" cy="5077430"/>
          </a:xfrm>
          <a:prstGeom prst="rect">
            <a:avLst/>
          </a:prstGeom>
          <a:noFill/>
        </p:spPr>
      </p:pic>
      <p:sp>
        <p:nvSpPr>
          <p:cNvPr id="11" name="타원형 설명선 10"/>
          <p:cNvSpPr/>
          <p:nvPr/>
        </p:nvSpPr>
        <p:spPr>
          <a:xfrm>
            <a:off x="3059832" y="1700808"/>
            <a:ext cx="1080120" cy="792088"/>
          </a:xfrm>
          <a:prstGeom prst="wedgeEllipseCallout">
            <a:avLst>
              <a:gd name="adj1" fmla="val -3556"/>
              <a:gd name="adj2" fmla="val 94305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smtClean="0">
                <a:latin typeface="HY견고딕" pitchFamily="18" charset="-127"/>
                <a:ea typeface="HY견고딕" pitchFamily="18" charset="-127"/>
              </a:rPr>
              <a:t>헤드셋</a:t>
            </a:r>
            <a:endParaRPr lang="ko-KR" altLang="en-US" sz="1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타원형 설명선 11"/>
          <p:cNvSpPr/>
          <p:nvPr/>
        </p:nvSpPr>
        <p:spPr>
          <a:xfrm>
            <a:off x="1907704" y="3789040"/>
            <a:ext cx="1008112" cy="792088"/>
          </a:xfrm>
          <a:prstGeom prst="wedgeEllipseCallout">
            <a:avLst>
              <a:gd name="adj1" fmla="val 50126"/>
              <a:gd name="adj2" fmla="val -102417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>
                <a:latin typeface="HY견고딕" pitchFamily="18" charset="-127"/>
                <a:ea typeface="HY견고딕" pitchFamily="18" charset="-127"/>
              </a:rPr>
              <a:t>컨트</a:t>
            </a:r>
            <a:endParaRPr lang="en-US" altLang="ko-KR" sz="1400" dirty="0" smtClean="0"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롤러</a:t>
            </a:r>
            <a:endParaRPr lang="ko-KR" altLang="en-US" sz="1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타원형 설명선 14"/>
          <p:cNvSpPr/>
          <p:nvPr/>
        </p:nvSpPr>
        <p:spPr>
          <a:xfrm>
            <a:off x="7020272" y="2276872"/>
            <a:ext cx="1008112" cy="792088"/>
          </a:xfrm>
          <a:prstGeom prst="wedgeEllipseCallout">
            <a:avLst>
              <a:gd name="adj1" fmla="val 36243"/>
              <a:gd name="adj2" fmla="val -118909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센서</a:t>
            </a:r>
            <a:endParaRPr lang="en-US" altLang="ko-KR" sz="1400" dirty="0" smtClean="0"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en-US" altLang="ko-KR" sz="1000" dirty="0" smtClean="0">
                <a:latin typeface="HY견고딕" pitchFamily="18" charset="-127"/>
                <a:ea typeface="HY견고딕" pitchFamily="18" charset="-127"/>
              </a:rPr>
              <a:t>(sensor)</a:t>
            </a:r>
            <a:endParaRPr lang="ko-KR" altLang="en-US" sz="1000" dirty="0"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39552" y="404664"/>
            <a:ext cx="3960440" cy="461665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ko-KR" sz="2400" dirty="0" smtClean="0"/>
              <a:t>1.</a:t>
            </a:r>
            <a:r>
              <a:rPr lang="ko-KR" altLang="en-US" sz="2400" dirty="0" smtClean="0"/>
              <a:t> </a:t>
            </a:r>
            <a:r>
              <a:rPr lang="en-US" altLang="ko-KR" sz="2400" dirty="0" smtClean="0"/>
              <a:t>HTC VIVE  - </a:t>
            </a:r>
            <a:r>
              <a:rPr lang="ko-KR" altLang="en-US" sz="2400" dirty="0" smtClean="0"/>
              <a:t>대만</a:t>
            </a:r>
            <a:endParaRPr lang="ko-KR" altLang="en-US" sz="2400" dirty="0"/>
          </a:p>
        </p:txBody>
      </p:sp>
      <p:pic>
        <p:nvPicPr>
          <p:cNvPr id="32772" name="Picture 4" descr="HTC 바이브 구매에서 설치까지(작문 - 데이터 주의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032991"/>
            <a:ext cx="4176464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4" name="Picture 6" descr="HTC 가상현실 헤드셋 바이브, 미국 출시 임박"/>
          <p:cNvPicPr>
            <a:picLocks noChangeAspect="1" noChangeArrowheads="1"/>
          </p:cNvPicPr>
          <p:nvPr/>
        </p:nvPicPr>
        <p:blipFill>
          <a:blip r:embed="rId4" cstate="print"/>
          <a:srcRect l="14338" r="12670" b="6234"/>
          <a:stretch>
            <a:fillRect/>
          </a:stretch>
        </p:blipFill>
        <p:spPr bwMode="auto">
          <a:xfrm>
            <a:off x="467544" y="960983"/>
            <a:ext cx="4032448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62" name="Picture 18" descr="HTC바이브, 200달러 가격 내려…국내 가격 &amp;apos;99만원&amp;apos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352" y="260648"/>
            <a:ext cx="1041480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763688" y="3769295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&lt;</a:t>
            </a:r>
            <a:r>
              <a:rPr lang="ko-KR" altLang="en-US" sz="1400" dirty="0" err="1" smtClean="0">
                <a:latin typeface="HY견고딕" pitchFamily="18" charset="-127"/>
                <a:ea typeface="HY견고딕" pitchFamily="18" charset="-127"/>
              </a:rPr>
              <a:t>헤드셋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&gt;</a:t>
            </a:r>
            <a:endParaRPr lang="ko-KR" altLang="en-US" sz="1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84168" y="3841303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&lt;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컨트롤러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&gt;</a:t>
            </a:r>
            <a:endParaRPr lang="ko-KR" altLang="en-US" sz="1400" dirty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2776" name="Picture 8" descr="HTC와 밸브의 VR헤드셋 '바이브' 799달러로 예약 판매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99792" y="4005064"/>
            <a:ext cx="381642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3923928" y="6381328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센서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(sensor)</a:t>
            </a:r>
            <a:endParaRPr lang="ko-KR" altLang="en-US" sz="1400" dirty="0"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가상현실_2018-01-27 17-59-13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95536" y="908720"/>
            <a:ext cx="8496944" cy="5029200"/>
          </a:xfrm>
          <a:prstGeom prst="rect">
            <a:avLst/>
          </a:prstGeom>
        </p:spPr>
      </p:pic>
      <p:pic>
        <p:nvPicPr>
          <p:cNvPr id="10" name="가상현실_2018-01-27 17-59-13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39552" y="914400"/>
            <a:ext cx="8136904" cy="5322912"/>
          </a:xfrm>
          <a:prstGeom prst="rect">
            <a:avLst/>
          </a:prstGeom>
        </p:spPr>
      </p:pic>
      <p:pic>
        <p:nvPicPr>
          <p:cNvPr id="9" name="가상현실_2018-01-27 17-59-13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11560" y="914400"/>
            <a:ext cx="8136904" cy="5322912"/>
          </a:xfrm>
          <a:prstGeom prst="rect">
            <a:avLst/>
          </a:prstGeom>
        </p:spPr>
      </p:pic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331640" y="2564904"/>
            <a:ext cx="648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b="1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0</a:t>
            </a:r>
            <a:endParaRPr lang="ko-KR" altLang="en-US" sz="7200" b="1" dirty="0">
              <a:solidFill>
                <a:srgbClr val="FF0066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5856" y="260648"/>
            <a:ext cx="3079782" cy="523220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 smtClean="0">
                <a:latin typeface="나눔고딕 ExtraBold" pitchFamily="50" charset="-127"/>
                <a:ea typeface="나눔고딕 ExtraBold" pitchFamily="50" charset="-127"/>
              </a:rPr>
              <a:t>동영상 시청</a:t>
            </a:r>
            <a:endParaRPr lang="en-US" altLang="ko-KR" sz="2800" b="1" dirty="0" smtClean="0">
              <a:latin typeface="나눔고딕 ExtraBold" pitchFamily="50" charset="-127"/>
              <a:ea typeface="나눔고딕 ExtraBold" pitchFamily="50" charset="-127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914400"/>
            <a:ext cx="8496944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vide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video>
              <p:cMediaNode>
                <p:cTn id="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5536" y="404664"/>
            <a:ext cx="5832648" cy="461665"/>
          </a:xfrm>
          <a:prstGeom prst="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ko-KR" sz="2400" dirty="0" smtClean="0"/>
              <a:t>2.</a:t>
            </a:r>
            <a:r>
              <a:rPr lang="ko-KR" altLang="en-US" sz="2400" dirty="0" smtClean="0"/>
              <a:t> </a:t>
            </a:r>
            <a:r>
              <a:rPr lang="en-US" altLang="ko-KR" sz="2400" dirty="0" smtClean="0"/>
              <a:t>Oculus – </a:t>
            </a:r>
            <a:r>
              <a:rPr lang="ko-KR" altLang="en-US" sz="2400" dirty="0" smtClean="0"/>
              <a:t>미국</a:t>
            </a:r>
            <a:r>
              <a:rPr lang="en-US" altLang="ko-KR" sz="2400" dirty="0" smtClean="0"/>
              <a:t>(</a:t>
            </a:r>
            <a:r>
              <a:rPr lang="en-US" altLang="ko-KR" sz="2400" dirty="0" err="1" smtClean="0"/>
              <a:t>Facebook</a:t>
            </a:r>
            <a:r>
              <a:rPr lang="ko-KR" altLang="en-US" sz="2400" dirty="0" smtClean="0"/>
              <a:t>에서 인수</a:t>
            </a:r>
            <a:r>
              <a:rPr lang="en-US" altLang="ko-KR" sz="2400" dirty="0" smtClean="0"/>
              <a:t>)</a:t>
            </a:r>
            <a:endParaRPr lang="ko-KR" altLang="en-US" sz="2400" dirty="0"/>
          </a:p>
        </p:txBody>
      </p:sp>
      <p:pic>
        <p:nvPicPr>
          <p:cNvPr id="31750" name="Picture 6" descr="53년 전 이미 등장했던 ‘세계 최초의 VR’?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04999"/>
            <a:ext cx="4209077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52" name="Picture 8" descr="오큘러스 VR"/>
          <p:cNvPicPr>
            <a:picLocks noChangeAspect="1" noChangeArrowheads="1"/>
          </p:cNvPicPr>
          <p:nvPr/>
        </p:nvPicPr>
        <p:blipFill>
          <a:blip r:embed="rId4" cstate="print"/>
          <a:srcRect r="73113" b="62011"/>
          <a:stretch>
            <a:fillRect/>
          </a:stretch>
        </p:blipFill>
        <p:spPr bwMode="auto">
          <a:xfrm>
            <a:off x="7524328" y="476672"/>
            <a:ext cx="1235181" cy="432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오큘러스 VR 컨트롤러 터치 공개!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5" y="1104999"/>
            <a:ext cx="3960440" cy="25922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059832" y="3356992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&lt;</a:t>
            </a:r>
            <a:r>
              <a:rPr lang="ko-KR" altLang="en-US" sz="1400" dirty="0" err="1" smtClean="0">
                <a:latin typeface="HY견고딕" pitchFamily="18" charset="-127"/>
                <a:ea typeface="HY견고딕" pitchFamily="18" charset="-127"/>
              </a:rPr>
              <a:t>헤드셋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&gt;</a:t>
            </a:r>
            <a:endParaRPr lang="ko-KR" altLang="en-US" sz="1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64288" y="3356992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&lt;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컨트롤러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1&gt;</a:t>
            </a:r>
            <a:endParaRPr lang="ko-KR" altLang="en-US" sz="1400" dirty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052" name="Picture 4" descr="[해외] 오큘러스 센서_Oculus Sensor : YMal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3933056"/>
            <a:ext cx="2880320" cy="2623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5868144" y="6525344"/>
            <a:ext cx="187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센서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(sensor)</a:t>
            </a:r>
            <a:endParaRPr lang="ko-KR" altLang="en-US" sz="1400" dirty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054" name="Picture 6" descr="비싸다는 건 옛말! 오큘러스 VR 헤드셋 파격 할인"/>
          <p:cNvPicPr>
            <a:picLocks noChangeAspect="1" noChangeArrowheads="1"/>
          </p:cNvPicPr>
          <p:nvPr/>
        </p:nvPicPr>
        <p:blipFill>
          <a:blip r:embed="rId7" cstate="print"/>
          <a:srcRect l="65562" t="39047" r="13488" b="19878"/>
          <a:stretch>
            <a:fillRect/>
          </a:stretch>
        </p:blipFill>
        <p:spPr bwMode="auto">
          <a:xfrm>
            <a:off x="411842" y="4005064"/>
            <a:ext cx="417646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1691680" y="6381328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&lt;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컨트롤러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2&gt;</a:t>
            </a:r>
            <a:endParaRPr lang="ko-KR" altLang="en-US" sz="1400" dirty="0"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11560" y="404664"/>
            <a:ext cx="5040560" cy="461665"/>
          </a:xfrm>
          <a:prstGeom prst="rect">
            <a:avLst/>
          </a:prstGeom>
          <a:solidFill>
            <a:srgbClr val="0099FF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ko-KR" sz="2400" dirty="0" smtClean="0"/>
              <a:t>3. PlayStation – </a:t>
            </a:r>
            <a:r>
              <a:rPr lang="ko-KR" altLang="en-US" sz="2400" dirty="0" smtClean="0"/>
              <a:t>일본 </a:t>
            </a:r>
            <a:r>
              <a:rPr lang="en-US" altLang="ko-KR" sz="2400" dirty="0" smtClean="0"/>
              <a:t>SONY</a:t>
            </a:r>
            <a:r>
              <a:rPr lang="ko-KR" altLang="en-US" sz="2400" dirty="0" smtClean="0"/>
              <a:t>사</a:t>
            </a:r>
            <a:endParaRPr lang="ko-KR" altLang="en-US" sz="2400" dirty="0"/>
          </a:p>
        </p:txBody>
      </p:sp>
      <p:pic>
        <p:nvPicPr>
          <p:cNvPr id="72706" name="Picture 2" descr="[리뷰] 가상현실 VR (Virtual Reality) 이야기 1"/>
          <p:cNvPicPr>
            <a:picLocks noChangeAspect="1" noChangeArrowheads="1"/>
          </p:cNvPicPr>
          <p:nvPr/>
        </p:nvPicPr>
        <p:blipFill>
          <a:blip r:embed="rId3" cstate="print"/>
          <a:srcRect l="29997" r="4181" b="2439"/>
          <a:stretch>
            <a:fillRect/>
          </a:stretch>
        </p:blipFill>
        <p:spPr bwMode="auto">
          <a:xfrm>
            <a:off x="683568" y="1052736"/>
            <a:ext cx="4000444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2708" name="Picture 4" descr="PS4 듀얼쇼크 무선컨트롤러 색상 선택가능 : y7style"/>
          <p:cNvPicPr>
            <a:picLocks noChangeAspect="1" noChangeArrowheads="1"/>
          </p:cNvPicPr>
          <p:nvPr/>
        </p:nvPicPr>
        <p:blipFill>
          <a:blip r:embed="rId4" cstate="print"/>
          <a:srcRect t="15120" r="1721" b="11801"/>
          <a:stretch>
            <a:fillRect/>
          </a:stretch>
        </p:blipFill>
        <p:spPr bwMode="auto">
          <a:xfrm>
            <a:off x="5076056" y="1268760"/>
            <a:ext cx="345638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2710" name="Picture 6" descr="[E3 2016] PS VR용 에임 컨트롤러 공개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933056"/>
            <a:ext cx="3433983" cy="2555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2712" name="Picture 8" descr="[E3 2010] 소니, E3에서 자사의 향후 행보를 드러내다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3933056"/>
            <a:ext cx="3816424" cy="2668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2843808" y="3381871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&lt;</a:t>
            </a:r>
            <a:r>
              <a:rPr lang="ko-KR" altLang="en-US" sz="1400" dirty="0" err="1" smtClean="0">
                <a:latin typeface="HY견고딕" pitchFamily="18" charset="-127"/>
                <a:ea typeface="HY견고딕" pitchFamily="18" charset="-127"/>
              </a:rPr>
              <a:t>헤드셋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&gt;</a:t>
            </a:r>
            <a:endParaRPr lang="ko-KR" altLang="en-US" sz="1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84168" y="3501008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&lt;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컨트롤러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1&gt;</a:t>
            </a:r>
            <a:endParaRPr lang="ko-KR" altLang="en-US" sz="1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5656" y="6406207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&lt;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컨트롤러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2&gt;</a:t>
            </a:r>
            <a:endParaRPr lang="ko-KR" altLang="en-US" sz="1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00192" y="6381328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&lt;</a:t>
            </a:r>
            <a:r>
              <a:rPr lang="ko-KR" altLang="en-US" sz="1400" dirty="0" smtClean="0">
                <a:latin typeface="HY견고딕" pitchFamily="18" charset="-127"/>
                <a:ea typeface="HY견고딕" pitchFamily="18" charset="-127"/>
              </a:rPr>
              <a:t>컨트롤러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3&gt;</a:t>
            </a:r>
            <a:endParaRPr lang="ko-KR" altLang="en-US" sz="1400" dirty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72714" name="Picture 10" descr="미대편입_단국대 미대편입을 위한 심볼 로고 자료조사 : 남창훈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40352" y="188640"/>
            <a:ext cx="1071414" cy="847165"/>
          </a:xfrm>
          <a:prstGeom prst="rect">
            <a:avLst/>
          </a:prstGeom>
          <a:noFill/>
        </p:spPr>
      </p:pic>
      <p:grpSp>
        <p:nvGrpSpPr>
          <p:cNvPr id="23" name="그룹 22"/>
          <p:cNvGrpSpPr/>
          <p:nvPr/>
        </p:nvGrpSpPr>
        <p:grpSpPr>
          <a:xfrm>
            <a:off x="2699792" y="2420888"/>
            <a:ext cx="4176464" cy="2592288"/>
            <a:chOff x="2699792" y="2420888"/>
            <a:chExt cx="4176464" cy="2592288"/>
          </a:xfrm>
        </p:grpSpPr>
        <p:pic>
          <p:nvPicPr>
            <p:cNvPr id="72716" name="Picture 12" descr="플스4, ps4, play station 4, the play room, 플레이스테이션4, dual shock4, 듀얼쇼크4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699792" y="2420888"/>
              <a:ext cx="4176464" cy="2592288"/>
            </a:xfrm>
            <a:prstGeom prst="rect">
              <a:avLst/>
            </a:prstGeom>
            <a:noFill/>
          </p:spPr>
        </p:pic>
        <p:sp>
          <p:nvSpPr>
            <p:cNvPr id="22" name="TextBox 21"/>
            <p:cNvSpPr txBox="1"/>
            <p:nvPr/>
          </p:nvSpPr>
          <p:spPr>
            <a:xfrm>
              <a:off x="4067944" y="4581128"/>
              <a:ext cx="15121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dirty="0" smtClean="0">
                  <a:latin typeface="HY견고딕" pitchFamily="18" charset="-127"/>
                  <a:ea typeface="HY견고딕" pitchFamily="18" charset="-127"/>
                </a:rPr>
                <a:t>센서</a:t>
              </a:r>
              <a:r>
                <a:rPr lang="en-US" altLang="ko-KR" sz="1400" dirty="0" smtClean="0">
                  <a:latin typeface="HY견고딕" pitchFamily="18" charset="-127"/>
                  <a:ea typeface="HY견고딕" pitchFamily="18" charset="-127"/>
                </a:rPr>
                <a:t>(sensor)</a:t>
              </a:r>
              <a:endParaRPr lang="ko-KR" altLang="en-US" sz="1400" dirty="0"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771800" y="1412776"/>
            <a:ext cx="6229200" cy="236988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altLang="ko-KR" sz="6000" dirty="0" smtClean="0">
              <a:solidFill>
                <a:srgbClr val="7030A0"/>
              </a:solidFill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ko-KR" altLang="en-US" sz="4400" dirty="0" smtClean="0">
                <a:solidFill>
                  <a:srgbClr val="7030A0"/>
                </a:solidFill>
                <a:latin typeface="HY견고딕" pitchFamily="18" charset="-127"/>
                <a:ea typeface="HY견고딕" pitchFamily="18" charset="-127"/>
              </a:rPr>
              <a:t>다양한 </a:t>
            </a:r>
            <a:endParaRPr lang="en-US" altLang="ko-KR" sz="4400" dirty="0" smtClean="0">
              <a:solidFill>
                <a:srgbClr val="7030A0"/>
              </a:solidFill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en-US" altLang="ko-KR" sz="4400" dirty="0" smtClean="0">
                <a:solidFill>
                  <a:srgbClr val="7030A0"/>
                </a:solidFill>
                <a:latin typeface="HY견고딕" pitchFamily="18" charset="-127"/>
                <a:ea typeface="HY견고딕" pitchFamily="18" charset="-127"/>
              </a:rPr>
              <a:t>VR</a:t>
            </a:r>
            <a:r>
              <a:rPr lang="ko-KR" altLang="en-US" sz="4400" dirty="0" smtClean="0">
                <a:solidFill>
                  <a:srgbClr val="7030A0"/>
                </a:solidFill>
                <a:latin typeface="HY견고딕" pitchFamily="18" charset="-127"/>
                <a:ea typeface="HY견고딕" pitchFamily="18" charset="-127"/>
              </a:rPr>
              <a:t>체험 소개</a:t>
            </a:r>
            <a:endParaRPr lang="ko-KR" altLang="en-US" sz="3200" dirty="0">
              <a:solidFill>
                <a:srgbClr val="7030A0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2492896"/>
            <a:ext cx="648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b="1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endParaRPr lang="ko-KR" altLang="en-US" sz="7200" b="1" dirty="0">
              <a:solidFill>
                <a:srgbClr val="FF0066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971600" y="445314"/>
            <a:ext cx="6054566" cy="523220"/>
          </a:xfrm>
          <a:prstGeom prst="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ko-KR" altLang="en-US" sz="2800" dirty="0"/>
              <a:t>▣ 고소공포체험 </a:t>
            </a:r>
            <a:r>
              <a:rPr lang="en-US" altLang="ko-KR" dirty="0"/>
              <a:t>(Richie's plank Experience)</a:t>
            </a:r>
            <a:endParaRPr lang="ko-KR" altLang="en-US" sz="2800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56084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115616" y="6165304"/>
            <a:ext cx="6054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smtClean="0">
                <a:solidFill>
                  <a:srgbClr val="FF0066"/>
                </a:solidFill>
              </a:rPr>
              <a:t>▶ 효과 </a:t>
            </a:r>
            <a:r>
              <a:rPr lang="en-US" altLang="ko-KR" sz="1400" b="1" dirty="0" smtClean="0">
                <a:solidFill>
                  <a:srgbClr val="FF0066"/>
                </a:solidFill>
              </a:rPr>
              <a:t>: </a:t>
            </a:r>
            <a:r>
              <a:rPr lang="ko-KR" altLang="en-US" sz="1400" b="1" dirty="0" smtClean="0">
                <a:solidFill>
                  <a:srgbClr val="FF0066"/>
                </a:solidFill>
              </a:rPr>
              <a:t> 고소공포증 치료</a:t>
            </a:r>
            <a:r>
              <a:rPr lang="en-US" altLang="ko-KR" sz="1400" b="1" dirty="0" smtClean="0">
                <a:solidFill>
                  <a:srgbClr val="FF0066"/>
                </a:solidFill>
              </a:rPr>
              <a:t>, </a:t>
            </a:r>
            <a:r>
              <a:rPr lang="ko-KR" altLang="en-US" sz="1400" b="1" dirty="0" smtClean="0">
                <a:solidFill>
                  <a:srgbClr val="FF0066"/>
                </a:solidFill>
              </a:rPr>
              <a:t>대담성</a:t>
            </a:r>
            <a:r>
              <a:rPr lang="en-US" altLang="ko-KR" sz="1400" b="1" dirty="0" smtClean="0">
                <a:solidFill>
                  <a:srgbClr val="FF0066"/>
                </a:solidFill>
              </a:rPr>
              <a:t>, </a:t>
            </a:r>
            <a:r>
              <a:rPr lang="ko-KR" altLang="en-US" sz="1400" b="1" dirty="0" smtClean="0">
                <a:solidFill>
                  <a:srgbClr val="FF0066"/>
                </a:solidFill>
              </a:rPr>
              <a:t>지각능력 향상에 도움</a:t>
            </a:r>
            <a:endParaRPr lang="ko-KR" altLang="en-US" sz="14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755576" y="476672"/>
            <a:ext cx="6054566" cy="523220"/>
          </a:xfrm>
          <a:prstGeom prst="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ko-KR" altLang="en-US" sz="2800" dirty="0" smtClean="0"/>
              <a:t>▣ </a:t>
            </a:r>
            <a:r>
              <a:rPr lang="ko-KR" altLang="en-US" sz="2800" dirty="0" err="1" smtClean="0"/>
              <a:t>과일자르기</a:t>
            </a:r>
            <a:r>
              <a:rPr lang="ko-KR" altLang="en-US" sz="2800" dirty="0" smtClean="0"/>
              <a:t> </a:t>
            </a:r>
            <a:r>
              <a:rPr lang="en-US" altLang="ko-KR" sz="2800" dirty="0" smtClean="0"/>
              <a:t>(Fruit Ninja VR)</a:t>
            </a:r>
            <a:endParaRPr lang="ko-KR" altLang="en-US" sz="2800" dirty="0"/>
          </a:p>
        </p:txBody>
      </p:sp>
      <p:pic>
        <p:nvPicPr>
          <p:cNvPr id="6" name="Picture 3" descr="http://postfiles15.naver.net/MjAxNzA2MjdfOTQg/MDAxNDk4NTM0NzIxMzUy.EOqvgQXSa5Jm_u0IRL028ckTQc24-deWcEdkwbivMFAg.MNsPaWc--42Ze0VBTsD7ppBOrS16m-j5bU40vGTrFJcg.JPEG.lovelytimothy/3A68AF69-EB19-4B91-BC0B-DEFABA88DE77-405-00000166F09453E2.jpg?type=w77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1124744"/>
            <a:ext cx="7560840" cy="4869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7544" y="6093296"/>
            <a:ext cx="6054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smtClean="0">
                <a:solidFill>
                  <a:srgbClr val="FF0066"/>
                </a:solidFill>
              </a:rPr>
              <a:t>▶ 효과 </a:t>
            </a:r>
            <a:r>
              <a:rPr lang="en-US" altLang="ko-KR" sz="1400" b="1" dirty="0" smtClean="0">
                <a:solidFill>
                  <a:srgbClr val="FF0066"/>
                </a:solidFill>
              </a:rPr>
              <a:t>: </a:t>
            </a:r>
            <a:r>
              <a:rPr lang="ko-KR" altLang="en-US" sz="1400" b="1" dirty="0" smtClean="0">
                <a:solidFill>
                  <a:srgbClr val="FF0066"/>
                </a:solidFill>
              </a:rPr>
              <a:t>순발력</a:t>
            </a:r>
            <a:r>
              <a:rPr lang="en-US" altLang="ko-KR" sz="1400" b="1" dirty="0" smtClean="0">
                <a:solidFill>
                  <a:srgbClr val="FF0066"/>
                </a:solidFill>
              </a:rPr>
              <a:t>, </a:t>
            </a:r>
            <a:r>
              <a:rPr lang="ko-KR" altLang="en-US" sz="1400" b="1" dirty="0" smtClean="0">
                <a:solidFill>
                  <a:srgbClr val="FF0066"/>
                </a:solidFill>
              </a:rPr>
              <a:t>집중력 향상에 도움</a:t>
            </a:r>
            <a:endParaRPr lang="ko-KR" altLang="en-US" sz="14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755576" y="548680"/>
            <a:ext cx="6054566" cy="523220"/>
          </a:xfrm>
          <a:prstGeom prst="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ko-KR" altLang="en-US" sz="2800" dirty="0"/>
              <a:t>▣ </a:t>
            </a:r>
            <a:r>
              <a:rPr lang="ko-KR" altLang="en-US" sz="2800" dirty="0" smtClean="0"/>
              <a:t>복싱 </a:t>
            </a:r>
            <a:r>
              <a:rPr lang="en-US" altLang="ko-KR" sz="2800" dirty="0"/>
              <a:t>(Knockout League)</a:t>
            </a:r>
            <a:endParaRPr lang="ko-KR" altLang="en-US" sz="2800" dirty="0"/>
          </a:p>
        </p:txBody>
      </p:sp>
      <p:grpSp>
        <p:nvGrpSpPr>
          <p:cNvPr id="9" name="그룹 8"/>
          <p:cNvGrpSpPr/>
          <p:nvPr/>
        </p:nvGrpSpPr>
        <p:grpSpPr>
          <a:xfrm>
            <a:off x="737556" y="1276350"/>
            <a:ext cx="7434844" cy="4600922"/>
            <a:chOff x="265728" y="1115616"/>
            <a:chExt cx="6159894" cy="3838575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097" y="1115616"/>
              <a:ext cx="3438525" cy="3838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28" y="1115617"/>
              <a:ext cx="2721369" cy="38385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683568" y="6093296"/>
            <a:ext cx="6054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smtClean="0">
                <a:solidFill>
                  <a:srgbClr val="FF0066"/>
                </a:solidFill>
              </a:rPr>
              <a:t>▶ 효과 </a:t>
            </a:r>
            <a:r>
              <a:rPr lang="en-US" altLang="ko-KR" sz="1400" b="1" dirty="0" smtClean="0">
                <a:solidFill>
                  <a:srgbClr val="FF0066"/>
                </a:solidFill>
              </a:rPr>
              <a:t>: </a:t>
            </a:r>
            <a:r>
              <a:rPr lang="ko-KR" altLang="en-US" sz="1400" b="1" dirty="0" smtClean="0">
                <a:solidFill>
                  <a:srgbClr val="FF0066"/>
                </a:solidFill>
              </a:rPr>
              <a:t> 탁월한 운동효과</a:t>
            </a:r>
            <a:r>
              <a:rPr lang="en-US" altLang="ko-KR" sz="1400" b="1" dirty="0" smtClean="0">
                <a:solidFill>
                  <a:srgbClr val="FF0066"/>
                </a:solidFill>
              </a:rPr>
              <a:t>, </a:t>
            </a:r>
            <a:r>
              <a:rPr lang="ko-KR" altLang="en-US" sz="1400" b="1" dirty="0" smtClean="0">
                <a:solidFill>
                  <a:srgbClr val="FF0066"/>
                </a:solidFill>
              </a:rPr>
              <a:t>다이어트에 최고임</a:t>
            </a:r>
            <a:r>
              <a:rPr lang="en-US" altLang="ko-KR" sz="1400" b="1" dirty="0" smtClean="0">
                <a:solidFill>
                  <a:srgbClr val="FF0066"/>
                </a:solidFill>
              </a:rPr>
              <a:t>, </a:t>
            </a:r>
            <a:r>
              <a:rPr lang="ko-KR" altLang="en-US" sz="1400" b="1" dirty="0" err="1" smtClean="0">
                <a:solidFill>
                  <a:srgbClr val="FF0066"/>
                </a:solidFill>
              </a:rPr>
              <a:t>몇번</a:t>
            </a:r>
            <a:r>
              <a:rPr lang="ko-KR" altLang="en-US" sz="1400" b="1" dirty="0" smtClean="0">
                <a:solidFill>
                  <a:srgbClr val="FF0066"/>
                </a:solidFill>
              </a:rPr>
              <a:t> 하면 땀이 엄청남</a:t>
            </a:r>
            <a:endParaRPr lang="ko-KR" altLang="en-US" sz="14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755576" y="548680"/>
            <a:ext cx="6054566" cy="523220"/>
          </a:xfrm>
          <a:prstGeom prst="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ko-KR" altLang="en-US" sz="2800" dirty="0"/>
              <a:t>▣ </a:t>
            </a:r>
            <a:r>
              <a:rPr lang="ko-KR" altLang="en-US" sz="2800" dirty="0" err="1" smtClean="0"/>
              <a:t>활쏘기</a:t>
            </a:r>
            <a:r>
              <a:rPr lang="ko-KR" altLang="en-US" sz="2800" dirty="0" smtClean="0"/>
              <a:t>  </a:t>
            </a:r>
            <a:r>
              <a:rPr lang="en-US" altLang="ko-KR" sz="2800" dirty="0" smtClean="0"/>
              <a:t>(The Lab)</a:t>
            </a:r>
            <a:endParaRPr lang="ko-KR" alt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683568" y="609329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smtClean="0">
                <a:solidFill>
                  <a:srgbClr val="FF0066"/>
                </a:solidFill>
              </a:rPr>
              <a:t>▶ 효과 </a:t>
            </a:r>
            <a:r>
              <a:rPr lang="en-US" altLang="ko-KR" sz="1400" b="1" dirty="0" smtClean="0">
                <a:solidFill>
                  <a:srgbClr val="FF0066"/>
                </a:solidFill>
              </a:rPr>
              <a:t>: </a:t>
            </a:r>
            <a:r>
              <a:rPr lang="ko-KR" altLang="en-US" sz="1400" b="1" dirty="0" smtClean="0">
                <a:solidFill>
                  <a:srgbClr val="FF0066"/>
                </a:solidFill>
              </a:rPr>
              <a:t> 집중력 향상과 활시위 당기는 </a:t>
            </a:r>
            <a:r>
              <a:rPr lang="ko-KR" altLang="en-US" sz="1400" b="1" dirty="0" err="1" smtClean="0">
                <a:solidFill>
                  <a:srgbClr val="FF0066"/>
                </a:solidFill>
              </a:rPr>
              <a:t>팔운동으로</a:t>
            </a:r>
            <a:r>
              <a:rPr lang="ko-KR" altLang="en-US" sz="1400" b="1" dirty="0" smtClean="0">
                <a:solidFill>
                  <a:srgbClr val="FF0066"/>
                </a:solidFill>
              </a:rPr>
              <a:t> 다이어트에 도움</a:t>
            </a:r>
          </a:p>
          <a:p>
            <a:endParaRPr lang="ko-KR" altLang="en-US" sz="1400" b="1" dirty="0">
              <a:solidFill>
                <a:srgbClr val="FF0066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720080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 Titans of Space® Cardboard VR- 스크린샷 미리보기 이미지 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767930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/>
        </p:nvSpPr>
        <p:spPr>
          <a:xfrm>
            <a:off x="810780" y="589330"/>
            <a:ext cx="6054566" cy="523220"/>
          </a:xfrm>
          <a:prstGeom prst="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ko-KR" altLang="en-US" sz="2800" dirty="0"/>
              <a:t>▣ 우주여행 </a:t>
            </a:r>
            <a:r>
              <a:rPr lang="en-US" altLang="ko-KR" sz="2800" dirty="0"/>
              <a:t>(Titans of space 2.0)</a:t>
            </a:r>
            <a:endParaRPr lang="ko-KR" alt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827584" y="6021288"/>
            <a:ext cx="6054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smtClean="0">
                <a:solidFill>
                  <a:srgbClr val="FF0066"/>
                </a:solidFill>
              </a:rPr>
              <a:t>▶ 효과 </a:t>
            </a:r>
            <a:r>
              <a:rPr lang="en-US" altLang="ko-KR" sz="1400" b="1" dirty="0" smtClean="0">
                <a:solidFill>
                  <a:srgbClr val="FF0066"/>
                </a:solidFill>
              </a:rPr>
              <a:t>: </a:t>
            </a:r>
            <a:r>
              <a:rPr lang="ko-KR" altLang="en-US" sz="1400" b="1" dirty="0" smtClean="0">
                <a:solidFill>
                  <a:srgbClr val="FF0066"/>
                </a:solidFill>
              </a:rPr>
              <a:t>드넓은 우주공간체험을 통해 미래 과학자의 꿈을 </a:t>
            </a:r>
            <a:r>
              <a:rPr lang="ko-KR" altLang="en-US" sz="1400" b="1" dirty="0" err="1" smtClean="0">
                <a:solidFill>
                  <a:srgbClr val="FF0066"/>
                </a:solidFill>
              </a:rPr>
              <a:t>키울수</a:t>
            </a:r>
            <a:r>
              <a:rPr lang="ko-KR" altLang="en-US" sz="1400" b="1" dirty="0" smtClean="0">
                <a:solidFill>
                  <a:srgbClr val="FF0066"/>
                </a:solidFill>
              </a:rPr>
              <a:t> 있음 </a:t>
            </a:r>
            <a:endParaRPr lang="ko-KR" altLang="en-US" sz="14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703134" y="601524"/>
            <a:ext cx="6054566" cy="523220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ko-KR" altLang="en-US" sz="2800" dirty="0" smtClean="0"/>
              <a:t>▣ </a:t>
            </a:r>
            <a:r>
              <a:rPr lang="ko-KR" altLang="en-US" sz="2800" dirty="0" err="1" smtClean="0"/>
              <a:t>바다속</a:t>
            </a:r>
            <a:r>
              <a:rPr lang="ko-KR" altLang="en-US" sz="2800" dirty="0" smtClean="0"/>
              <a:t> 탐험</a:t>
            </a:r>
            <a:r>
              <a:rPr lang="en-US" altLang="ko-KR" sz="2800" dirty="0" smtClean="0"/>
              <a:t>(VR WORLDS)</a:t>
            </a:r>
            <a:endParaRPr lang="ko-KR" altLang="en-US" sz="2000" dirty="0"/>
          </a:p>
        </p:txBody>
      </p:sp>
      <p:pic>
        <p:nvPicPr>
          <p:cNvPr id="9" name="Picture 5" descr="http://postfiles12.naver.net/20160926_139/scek_plog_1474873896687DuzfC_JPEG/VR_WORLD.jpg?type=w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768440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611560" y="445314"/>
            <a:ext cx="6054566" cy="523220"/>
          </a:xfrm>
          <a:prstGeom prst="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ko-KR" altLang="en-US" sz="2800" dirty="0" smtClean="0"/>
              <a:t>▣ 로봇퇴치체험 </a:t>
            </a:r>
            <a:r>
              <a:rPr lang="en-US" altLang="ko-KR" sz="2400" dirty="0" smtClean="0"/>
              <a:t>(</a:t>
            </a:r>
            <a:r>
              <a:rPr lang="en-US" altLang="ko-KR" sz="2400" dirty="0" err="1" smtClean="0"/>
              <a:t>Robo</a:t>
            </a:r>
            <a:r>
              <a:rPr lang="en-US" altLang="ko-KR" sz="2400" dirty="0" smtClean="0"/>
              <a:t> Recall)</a:t>
            </a:r>
            <a:endParaRPr lang="ko-KR" altLang="en-US" sz="2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7560840" cy="4496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11560" y="5805264"/>
            <a:ext cx="6054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smtClean="0">
                <a:solidFill>
                  <a:srgbClr val="FF0066"/>
                </a:solidFill>
              </a:rPr>
              <a:t>▶ 효과 </a:t>
            </a:r>
            <a:r>
              <a:rPr lang="en-US" altLang="ko-KR" sz="1400" b="1" dirty="0" smtClean="0">
                <a:solidFill>
                  <a:srgbClr val="FF0066"/>
                </a:solidFill>
              </a:rPr>
              <a:t>: </a:t>
            </a:r>
            <a:r>
              <a:rPr lang="ko-KR" altLang="en-US" sz="1400" b="1" dirty="0" smtClean="0">
                <a:solidFill>
                  <a:srgbClr val="FF0066"/>
                </a:solidFill>
              </a:rPr>
              <a:t> 순발력</a:t>
            </a:r>
            <a:r>
              <a:rPr lang="en-US" altLang="ko-KR" sz="1400" b="1" dirty="0" smtClean="0">
                <a:solidFill>
                  <a:srgbClr val="FF0066"/>
                </a:solidFill>
              </a:rPr>
              <a:t>, </a:t>
            </a:r>
            <a:r>
              <a:rPr lang="ko-KR" altLang="en-US" sz="1400" b="1" dirty="0" smtClean="0">
                <a:solidFill>
                  <a:srgbClr val="FF0066"/>
                </a:solidFill>
              </a:rPr>
              <a:t>집중력향상에 도움</a:t>
            </a:r>
            <a:r>
              <a:rPr lang="en-US" altLang="ko-KR" sz="1400" b="1" dirty="0" smtClean="0">
                <a:solidFill>
                  <a:srgbClr val="FF0066"/>
                </a:solidFill>
              </a:rPr>
              <a:t>, </a:t>
            </a:r>
            <a:r>
              <a:rPr lang="ko-KR" altLang="en-US" sz="1400" b="1" dirty="0" smtClean="0">
                <a:solidFill>
                  <a:srgbClr val="FF0066"/>
                </a:solidFill>
              </a:rPr>
              <a:t>스트레스 해소에 최고임</a:t>
            </a:r>
            <a:endParaRPr lang="ko-KR" altLang="en-US" sz="14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75856" y="260648"/>
            <a:ext cx="3079782" cy="523220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 smtClean="0">
                <a:latin typeface="나눔고딕 ExtraBold" pitchFamily="50" charset="-127"/>
                <a:ea typeface="나눔고딕 ExtraBold" pitchFamily="50" charset="-127"/>
              </a:rPr>
              <a:t>동영상 시청</a:t>
            </a:r>
            <a:endParaRPr lang="en-US" altLang="ko-KR" sz="2800" b="1" dirty="0" smtClean="0">
              <a:latin typeface="나눔고딕 ExtraBold" pitchFamily="50" charset="-127"/>
              <a:ea typeface="나눔고딕 ExtraBold" pitchFamily="50" charset="-127"/>
            </a:endParaRPr>
          </a:p>
        </p:txBody>
      </p:sp>
      <p:pic>
        <p:nvPicPr>
          <p:cNvPr id="2" name="가상현실_2018-01-27 17-59-1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6981" y="1196752"/>
            <a:ext cx="8947019" cy="481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93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PS4 PS VR 대응 '플레이룸 VR' 스크린샷">
            <a:hlinkClick r:id="rId3" tooltip="PS4 PS VR 대응 '플레이룸 VR' 스크린샷 블로그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124744"/>
            <a:ext cx="7920880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649960" y="373306"/>
            <a:ext cx="6054566" cy="523220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ko-KR" altLang="en-US" sz="2800" dirty="0" smtClean="0"/>
              <a:t>▣ </a:t>
            </a:r>
            <a:r>
              <a:rPr lang="en-US" altLang="ko-KR" sz="2800" dirty="0" smtClean="0"/>
              <a:t>THE PLAYROOM  VR </a:t>
            </a:r>
            <a:r>
              <a:rPr lang="en-US" altLang="ko-KR" dirty="0" smtClean="0"/>
              <a:t>(2</a:t>
            </a:r>
            <a:r>
              <a:rPr lang="ko-KR" altLang="en-US" dirty="0" smtClean="0"/>
              <a:t>인용</a:t>
            </a:r>
            <a:r>
              <a:rPr lang="en-US" altLang="ko-KR" dirty="0" smtClean="0"/>
              <a:t>)</a:t>
            </a:r>
            <a:endParaRPr lang="ko-KR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55576" y="620688"/>
            <a:ext cx="7056784" cy="584775"/>
          </a:xfrm>
          <a:prstGeom prst="rect">
            <a:avLst/>
          </a:prstGeom>
          <a:solidFill>
            <a:srgbClr val="FF3399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err="1" smtClean="0">
                <a:solidFill>
                  <a:schemeClr val="bg1"/>
                </a:solidFill>
              </a:rPr>
              <a:t>롤러코스터</a:t>
            </a:r>
            <a:r>
              <a:rPr lang="ko-KR" altLang="en-US" sz="3200" b="1" dirty="0" smtClean="0">
                <a:solidFill>
                  <a:schemeClr val="bg1"/>
                </a:solidFill>
              </a:rPr>
              <a:t> </a:t>
            </a:r>
            <a:r>
              <a:rPr lang="en-US" altLang="ko-KR" sz="3200" b="1" dirty="0" smtClean="0">
                <a:solidFill>
                  <a:schemeClr val="bg1"/>
                </a:solidFill>
              </a:rPr>
              <a:t>(ATTRACTION VR)</a:t>
            </a:r>
            <a:endParaRPr lang="ko-KR" altLang="en-US" sz="4400" b="1" dirty="0"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9" name="그림 8" descr="20171219_1138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1556792"/>
            <a:ext cx="7290531" cy="4104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2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771800" y="2204864"/>
            <a:ext cx="6229200" cy="2123658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4400" dirty="0" smtClean="0">
                <a:solidFill>
                  <a:srgbClr val="7030A0"/>
                </a:solidFill>
                <a:latin typeface="HY견고딕" pitchFamily="18" charset="-127"/>
                <a:ea typeface="HY견고딕" pitchFamily="18" charset="-127"/>
              </a:rPr>
              <a:t>VR</a:t>
            </a:r>
            <a:r>
              <a:rPr lang="ko-KR" altLang="en-US" sz="4400" dirty="0" smtClean="0">
                <a:solidFill>
                  <a:srgbClr val="7030A0"/>
                </a:solidFill>
                <a:latin typeface="HY견고딕" pitchFamily="18" charset="-127"/>
                <a:ea typeface="HY견고딕" pitchFamily="18" charset="-127"/>
              </a:rPr>
              <a:t>관련학과</a:t>
            </a:r>
            <a:endParaRPr lang="en-US" altLang="ko-KR" sz="4400" dirty="0" smtClean="0">
              <a:solidFill>
                <a:srgbClr val="7030A0"/>
              </a:solidFill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ko-KR" altLang="en-US" sz="4400" dirty="0" smtClean="0">
                <a:solidFill>
                  <a:srgbClr val="7030A0"/>
                </a:solidFill>
                <a:latin typeface="HY견고딕" pitchFamily="18" charset="-127"/>
                <a:ea typeface="HY견고딕" pitchFamily="18" charset="-127"/>
              </a:rPr>
              <a:t>및</a:t>
            </a:r>
            <a:endParaRPr lang="en-US" altLang="ko-KR" sz="4400" dirty="0" smtClean="0">
              <a:solidFill>
                <a:srgbClr val="7030A0"/>
              </a:solidFill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ko-KR" altLang="en-US" sz="4400" dirty="0" smtClean="0">
                <a:solidFill>
                  <a:srgbClr val="7030A0"/>
                </a:solidFill>
                <a:latin typeface="HY견고딕" pitchFamily="18" charset="-127"/>
                <a:ea typeface="HY견고딕" pitchFamily="18" charset="-127"/>
              </a:rPr>
              <a:t>관련 직업안내</a:t>
            </a:r>
            <a:endParaRPr lang="ko-KR" altLang="en-US" sz="3200" dirty="0">
              <a:solidFill>
                <a:srgbClr val="7030A0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2492896"/>
            <a:ext cx="648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b="1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5</a:t>
            </a:r>
            <a:endParaRPr lang="ko-KR" altLang="en-US" sz="7200" b="1" dirty="0">
              <a:solidFill>
                <a:srgbClr val="FF0066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첨부 이미지"/>
          <p:cNvPicPr>
            <a:picLocks noChangeAspect="1" noChangeArrowheads="1"/>
          </p:cNvPicPr>
          <p:nvPr/>
        </p:nvPicPr>
        <p:blipFill>
          <a:blip r:embed="rId3" cstate="print"/>
          <a:srcRect r="-168" b="55789"/>
          <a:stretch>
            <a:fillRect/>
          </a:stretch>
        </p:blipFill>
        <p:spPr bwMode="auto">
          <a:xfrm>
            <a:off x="539552" y="980728"/>
            <a:ext cx="4694236" cy="4968552"/>
          </a:xfrm>
          <a:prstGeom prst="rect">
            <a:avLst/>
          </a:prstGeom>
          <a:noFill/>
        </p:spPr>
      </p:pic>
      <p:sp>
        <p:nvSpPr>
          <p:cNvPr id="6" name="직사각형 5"/>
          <p:cNvSpPr/>
          <p:nvPr/>
        </p:nvSpPr>
        <p:spPr>
          <a:xfrm>
            <a:off x="251520" y="5982379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/>
              <a:t>- </a:t>
            </a:r>
            <a:r>
              <a:rPr lang="ko-KR" altLang="en-US" sz="1600" dirty="0" smtClean="0"/>
              <a:t>디자인 커리큘럼 </a:t>
            </a:r>
            <a:r>
              <a:rPr lang="en-US" altLang="ko-KR" sz="1600" dirty="0" smtClean="0"/>
              <a:t>: 3D MAX, </a:t>
            </a:r>
            <a:r>
              <a:rPr lang="en-US" altLang="ko-KR" sz="1600" dirty="0" err="1" smtClean="0"/>
              <a:t>Mudbox</a:t>
            </a:r>
            <a:r>
              <a:rPr lang="en-US" altLang="ko-KR" sz="1600" dirty="0" smtClean="0"/>
              <a:t>, </a:t>
            </a:r>
            <a:r>
              <a:rPr lang="en-US" altLang="ko-KR" sz="1600" dirty="0" err="1" smtClean="0"/>
              <a:t>AfterEffect</a:t>
            </a:r>
            <a:r>
              <a:rPr lang="en-US" altLang="ko-KR" sz="1600" dirty="0" smtClean="0"/>
              <a:t> </a:t>
            </a:r>
            <a:r>
              <a:rPr lang="ko-KR" altLang="en-US" sz="1600" dirty="0" smtClean="0"/>
              <a:t>기타 </a:t>
            </a:r>
            <a:r>
              <a:rPr lang="en-US" altLang="ko-KR" sz="1600" dirty="0" smtClean="0"/>
              <a:t>2D </a:t>
            </a:r>
            <a:r>
              <a:rPr lang="ko-KR" altLang="en-US" sz="1600" dirty="0" smtClean="0"/>
              <a:t>프로그램</a:t>
            </a:r>
          </a:p>
          <a:p>
            <a:r>
              <a:rPr lang="en-US" altLang="ko-KR" sz="1600" dirty="0" smtClean="0"/>
              <a:t>- </a:t>
            </a:r>
            <a:r>
              <a:rPr lang="ko-KR" altLang="en-US" sz="1600" dirty="0" smtClean="0"/>
              <a:t>소프트웨어 커리큘럼 </a:t>
            </a:r>
            <a:r>
              <a:rPr lang="en-US" altLang="ko-KR" sz="1600" dirty="0" smtClean="0"/>
              <a:t>: Unity 3D 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올해 공인인증기관으로 등록되어 학교에서 관련 국제 자격증을 딸 수 있습니다</a:t>
            </a:r>
            <a:r>
              <a:rPr lang="en-US" altLang="ko-KR" sz="1100" dirty="0" smtClean="0"/>
              <a:t>. )</a:t>
            </a:r>
            <a:endParaRPr lang="en-US" altLang="ko-KR" sz="1600" dirty="0"/>
          </a:p>
        </p:txBody>
      </p:sp>
      <p:sp>
        <p:nvSpPr>
          <p:cNvPr id="8" name="직사각형 7"/>
          <p:cNvSpPr/>
          <p:nvPr/>
        </p:nvSpPr>
        <p:spPr>
          <a:xfrm>
            <a:off x="323528" y="332656"/>
            <a:ext cx="7128792" cy="523220"/>
          </a:xfrm>
          <a:prstGeom prst="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ko-KR" altLang="en-US" sz="2800" dirty="0" smtClean="0"/>
              <a:t>▣ </a:t>
            </a:r>
            <a:r>
              <a:rPr lang="en-US" altLang="ko-KR" sz="2800" dirty="0" err="1" smtClean="0"/>
              <a:t>oo</a:t>
            </a:r>
            <a:r>
              <a:rPr lang="ko-KR" altLang="en-US" sz="2800" dirty="0" smtClean="0"/>
              <a:t>대학교 </a:t>
            </a:r>
            <a:r>
              <a:rPr lang="en-US" altLang="ko-KR" sz="2800" dirty="0" smtClean="0"/>
              <a:t>“VR</a:t>
            </a:r>
            <a:r>
              <a:rPr lang="ko-KR" altLang="en-US" sz="2800" dirty="0" err="1" smtClean="0"/>
              <a:t>콘텐츠</a:t>
            </a:r>
            <a:r>
              <a:rPr lang="ko-KR" altLang="en-US" sz="2800" dirty="0" smtClean="0"/>
              <a:t> 디자인학과</a:t>
            </a:r>
            <a:r>
              <a:rPr lang="en-US" altLang="ko-KR" sz="2800" dirty="0" smtClean="0"/>
              <a:t>” </a:t>
            </a:r>
            <a:r>
              <a:rPr lang="ko-KR" altLang="en-US" sz="2800" dirty="0" smtClean="0"/>
              <a:t>개설</a:t>
            </a:r>
            <a:endParaRPr lang="ko-KR" alt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5364088" y="2564904"/>
            <a:ext cx="3779912" cy="20313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3200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+ </a:t>
            </a:r>
            <a:r>
              <a:rPr lang="ko-KR" altLang="en-US" sz="3200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컴퓨터공학과</a:t>
            </a:r>
            <a:endParaRPr lang="en-US" altLang="ko-KR" sz="3200" dirty="0" smtClean="0">
              <a:solidFill>
                <a:srgbClr val="FF0066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3200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+</a:t>
            </a:r>
            <a:r>
              <a:rPr lang="ko-KR" altLang="en-US" sz="3200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멀티미디어학과 </a:t>
            </a:r>
            <a:r>
              <a:rPr lang="ko-KR" altLang="en-US" sz="2000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등</a:t>
            </a:r>
            <a:r>
              <a:rPr lang="ko-KR" altLang="en-US" sz="3200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sz="3200" dirty="0" smtClean="0">
              <a:solidFill>
                <a:srgbClr val="FF0066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endParaRPr lang="ko-KR" altLang="en-US" sz="2000" dirty="0">
              <a:solidFill>
                <a:srgbClr val="FF0066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323528" y="1124744"/>
            <a:ext cx="8190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 컴퓨터그래픽스 운용기능사</a:t>
            </a:r>
            <a:endParaRPr lang="en-US" altLang="ko-KR" sz="1600" dirty="0" smtClean="0">
              <a:solidFill>
                <a:srgbClr val="0000FF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altLang="ko-KR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 3D </a:t>
            </a:r>
            <a:r>
              <a:rPr lang="ko-KR" altLang="en-US" sz="1600" dirty="0" err="1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맥스</a:t>
            </a:r>
            <a:r>
              <a:rPr lang="ko-KR" altLang="en-US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 국제 자격증</a:t>
            </a:r>
            <a:endParaRPr lang="en-US" altLang="ko-KR" sz="1600" dirty="0" smtClean="0">
              <a:solidFill>
                <a:srgbClr val="0000FF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altLang="ko-KR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 Unity(</a:t>
            </a:r>
            <a:r>
              <a:rPr lang="ko-KR" altLang="en-US" sz="1600" dirty="0" err="1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유니티</a:t>
            </a:r>
            <a:r>
              <a:rPr lang="en-US" altLang="ko-KR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) 3D </a:t>
            </a:r>
            <a:r>
              <a:rPr lang="ko-KR" altLang="en-US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국제 자격증</a:t>
            </a:r>
            <a:endParaRPr lang="en-US" altLang="ko-KR" sz="1600" dirty="0" smtClean="0">
              <a:solidFill>
                <a:srgbClr val="0000FF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altLang="ko-KR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600" dirty="0" err="1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멀티미디어콘텐츠</a:t>
            </a:r>
            <a:r>
              <a:rPr lang="ko-KR" altLang="en-US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 자격증 등</a:t>
            </a:r>
            <a:endParaRPr lang="en-US" altLang="ko-KR" sz="1600" dirty="0">
              <a:solidFill>
                <a:srgbClr val="0000FF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23528" y="332656"/>
            <a:ext cx="3960440" cy="523220"/>
          </a:xfrm>
          <a:prstGeom prst="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ko-KR" altLang="en-US" sz="2800" dirty="0" smtClean="0"/>
              <a:t>▣ 관련 자격증</a:t>
            </a:r>
            <a:endParaRPr lang="ko-KR" altLang="en-US" sz="2000" dirty="0"/>
          </a:p>
        </p:txBody>
      </p:sp>
      <p:pic>
        <p:nvPicPr>
          <p:cNvPr id="7" name="Picture 2" descr="첨부 이미지"/>
          <p:cNvPicPr>
            <a:picLocks noChangeAspect="1" noChangeArrowheads="1"/>
          </p:cNvPicPr>
          <p:nvPr/>
        </p:nvPicPr>
        <p:blipFill>
          <a:blip r:embed="rId3" cstate="print"/>
          <a:srcRect t="44211" r="-168"/>
          <a:stretch>
            <a:fillRect/>
          </a:stretch>
        </p:blipFill>
        <p:spPr bwMode="auto">
          <a:xfrm>
            <a:off x="4788024" y="332656"/>
            <a:ext cx="4151260" cy="5544616"/>
          </a:xfrm>
          <a:prstGeom prst="rect">
            <a:avLst/>
          </a:prstGeom>
          <a:noFill/>
        </p:spPr>
      </p:pic>
      <p:sp>
        <p:nvSpPr>
          <p:cNvPr id="9" name="직사각형 8"/>
          <p:cNvSpPr/>
          <p:nvPr/>
        </p:nvSpPr>
        <p:spPr>
          <a:xfrm>
            <a:off x="323528" y="3861048"/>
            <a:ext cx="81906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VR</a:t>
            </a:r>
            <a:r>
              <a:rPr lang="ko-KR" altLang="en-US" sz="1600" dirty="0" err="1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컨텐츠</a:t>
            </a:r>
            <a:r>
              <a:rPr lang="ko-KR" altLang="en-US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 전문 디자인</a:t>
            </a:r>
            <a:endParaRPr lang="en-US" altLang="ko-KR" sz="1600" dirty="0" smtClean="0">
              <a:solidFill>
                <a:srgbClr val="0000FF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altLang="ko-KR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컴퓨터 그래픽 </a:t>
            </a:r>
            <a:r>
              <a:rPr lang="en-US" altLang="ko-KR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(2D, 3D)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altLang="ko-KR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게임</a:t>
            </a:r>
            <a:r>
              <a:rPr lang="en-US" altLang="ko-KR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그래픽</a:t>
            </a:r>
            <a:r>
              <a:rPr lang="en-US" altLang="ko-KR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캐릭터</a:t>
            </a:r>
            <a:r>
              <a:rPr lang="en-US" altLang="ko-KR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배경 등</a:t>
            </a:r>
            <a:r>
              <a:rPr lang="en-US" altLang="ko-KR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altLang="ko-KR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600" dirty="0" err="1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모바일</a:t>
            </a:r>
            <a:r>
              <a:rPr lang="ko-KR" altLang="en-US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 디자인</a:t>
            </a:r>
            <a:endParaRPr lang="en-US" altLang="ko-KR" sz="1600" dirty="0" smtClean="0">
              <a:solidFill>
                <a:srgbClr val="0000FF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altLang="ko-KR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 3D </a:t>
            </a:r>
            <a:r>
              <a:rPr lang="ko-KR" altLang="en-US" sz="1600" dirty="0" err="1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에니메이션</a:t>
            </a:r>
            <a:endParaRPr lang="en-US" altLang="ko-KR" sz="1600" dirty="0" smtClean="0">
              <a:solidFill>
                <a:srgbClr val="0000FF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altLang="ko-KR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 CG(</a:t>
            </a:r>
            <a:r>
              <a:rPr lang="ko-KR" altLang="en-US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컴퓨터그래픽</a:t>
            </a:r>
            <a:r>
              <a:rPr lang="en-US" altLang="ko-KR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) </a:t>
            </a:r>
            <a:r>
              <a:rPr lang="ko-KR" altLang="en-US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특수효과 전문가</a:t>
            </a:r>
            <a:endParaRPr lang="en-US" altLang="ko-KR" sz="1600" dirty="0" smtClean="0">
              <a:solidFill>
                <a:srgbClr val="0000FF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altLang="ko-KR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 CF </a:t>
            </a:r>
            <a:r>
              <a:rPr lang="ko-KR" altLang="en-US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영상 등 다양한 </a:t>
            </a:r>
            <a:r>
              <a:rPr lang="ko-KR" altLang="en-US" sz="1600" dirty="0" err="1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콘텐츠</a:t>
            </a:r>
            <a:r>
              <a:rPr lang="ko-KR" altLang="en-US" sz="1600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 디자인 관련 회사 취업 및 창업   </a:t>
            </a:r>
            <a:r>
              <a:rPr lang="en-US" altLang="ko-KR" sz="1000" dirty="0" smtClean="0"/>
              <a:t>- OO</a:t>
            </a:r>
            <a:r>
              <a:rPr lang="ko-KR" altLang="en-US" sz="1000" dirty="0" smtClean="0"/>
              <a:t>대학교 </a:t>
            </a:r>
            <a:r>
              <a:rPr lang="en-US" altLang="ko-KR" sz="1000" dirty="0" smtClean="0"/>
              <a:t>VR</a:t>
            </a:r>
            <a:r>
              <a:rPr lang="ko-KR" altLang="en-US" sz="1000" dirty="0" err="1" smtClean="0"/>
              <a:t>콘텐츠</a:t>
            </a:r>
            <a:r>
              <a:rPr lang="ko-KR" altLang="en-US" sz="1000" dirty="0" smtClean="0"/>
              <a:t> 디자인학과 발췌</a:t>
            </a:r>
            <a:r>
              <a:rPr lang="en-US" altLang="ko-KR" sz="1000" dirty="0" smtClean="0"/>
              <a:t>-</a:t>
            </a:r>
            <a:endParaRPr lang="en-US" altLang="ko-KR" sz="1600" dirty="0"/>
          </a:p>
        </p:txBody>
      </p:sp>
      <p:sp>
        <p:nvSpPr>
          <p:cNvPr id="10" name="직사각형 9"/>
          <p:cNvSpPr/>
          <p:nvPr/>
        </p:nvSpPr>
        <p:spPr>
          <a:xfrm>
            <a:off x="323528" y="3140968"/>
            <a:ext cx="3960440" cy="523220"/>
          </a:xfrm>
          <a:prstGeom prst="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ko-KR" altLang="en-US" sz="2800" dirty="0" smtClean="0"/>
              <a:t>▣ 관련 직업 </a:t>
            </a:r>
            <a:endParaRPr lang="ko-KR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539552" y="476672"/>
            <a:ext cx="3960440" cy="523220"/>
          </a:xfrm>
          <a:prstGeom prst="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ko-KR" altLang="en-US" sz="2800" dirty="0" smtClean="0"/>
              <a:t>▣ 마무리</a:t>
            </a:r>
            <a:endParaRPr lang="ko-KR" altLang="en-US" sz="2000" dirty="0"/>
          </a:p>
        </p:txBody>
      </p:sp>
      <p:sp>
        <p:nvSpPr>
          <p:cNvPr id="11" name="직사각형 10"/>
          <p:cNvSpPr/>
          <p:nvPr/>
        </p:nvSpPr>
        <p:spPr>
          <a:xfrm>
            <a:off x="539552" y="1340768"/>
            <a:ext cx="792088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smtClean="0"/>
              <a:t>현재 </a:t>
            </a:r>
            <a:r>
              <a:rPr lang="en-US" altLang="ko-KR" dirty="0" smtClean="0"/>
              <a:t>AR/VR </a:t>
            </a:r>
            <a:r>
              <a:rPr lang="ko-KR" altLang="en-US" dirty="0" smtClean="0">
                <a:latin typeface="+mn-ea"/>
              </a:rPr>
              <a:t>분야는</a:t>
            </a:r>
            <a:r>
              <a:rPr lang="ko-KR" altLang="en-US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i="1" u="sng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의료</a:t>
            </a:r>
            <a:r>
              <a:rPr lang="en-US" altLang="ko-KR" i="1" u="sng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i="1" u="sng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교육</a:t>
            </a:r>
            <a:r>
              <a:rPr lang="en-US" altLang="ko-KR" i="1" u="sng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i="1" u="sng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스포츠</a:t>
            </a:r>
            <a:r>
              <a:rPr lang="en-US" altLang="ko-KR" i="1" u="sng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i="1" u="sng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산업현장</a:t>
            </a:r>
            <a:r>
              <a:rPr lang="en-US" altLang="ko-KR" i="1" u="sng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i="1" u="sng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관광</a:t>
            </a:r>
            <a:r>
              <a:rPr lang="en-US" altLang="ko-KR" i="1" u="sng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i="1" u="sng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영화</a:t>
            </a:r>
            <a:r>
              <a:rPr lang="en-US" altLang="ko-KR" i="1" u="sng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i="1" u="sng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군사</a:t>
            </a:r>
            <a:r>
              <a:rPr lang="en-US" altLang="ko-KR" i="1" u="sng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i="1" u="sng" dirty="0" smtClean="0">
                <a:solidFill>
                  <a:srgbClr val="0000FF"/>
                </a:solidFill>
                <a:latin typeface="HY견고딕" pitchFamily="18" charset="-127"/>
                <a:ea typeface="HY견고딕" pitchFamily="18" charset="-127"/>
              </a:rPr>
              <a:t>게임 등 다양한 분야</a:t>
            </a:r>
            <a:r>
              <a:rPr lang="ko-KR" altLang="en-US" dirty="0" smtClean="0"/>
              <a:t>까지 그 영역을 넓혀가고 있습니다</a:t>
            </a:r>
            <a:r>
              <a:rPr lang="en-US" altLang="ko-KR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ko-KR" altLang="en-US" dirty="0" smtClean="0"/>
              <a:t>현재 </a:t>
            </a:r>
            <a:r>
              <a:rPr lang="en-US" altLang="ko-KR" dirty="0" smtClean="0"/>
              <a:t>VR/AR </a:t>
            </a:r>
            <a:r>
              <a:rPr lang="ko-KR" altLang="en-US" dirty="0" smtClean="0"/>
              <a:t>쪽으로 많은 시뮬레이션 개발을 진행하고 있으며 </a:t>
            </a:r>
          </a:p>
          <a:p>
            <a:pPr>
              <a:lnSpc>
                <a:spcPct val="150000"/>
              </a:lnSpc>
            </a:pPr>
            <a:r>
              <a:rPr lang="ko-KR" altLang="en-US" dirty="0" smtClean="0"/>
              <a:t>여러 업체가 같이 진행하거나 회사 내에서 다수의 인력과 같이 개발을 하고 있습니다</a:t>
            </a:r>
            <a:r>
              <a:rPr lang="en-US" altLang="ko-KR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i="1" u="sng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그래픽 디자이너</a:t>
            </a:r>
            <a:r>
              <a:rPr lang="en-US" altLang="ko-KR" i="1" u="sng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i="1" u="sng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프로그래머</a:t>
            </a:r>
            <a:r>
              <a:rPr lang="en-US" altLang="ko-KR" i="1" u="sng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i="1" u="sng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영상 전문가</a:t>
            </a:r>
            <a:r>
              <a:rPr lang="ko-KR" altLang="en-US" i="1" u="sng" dirty="0" smtClean="0">
                <a:solidFill>
                  <a:srgbClr val="FF0066"/>
                </a:solidFill>
              </a:rPr>
              <a:t> </a:t>
            </a:r>
            <a:r>
              <a:rPr lang="ko-KR" altLang="en-US" dirty="0" smtClean="0"/>
              <a:t>등 다수의 인력과 함께 개발을 하고 있기 때문에 우리 친구들의 미래 </a:t>
            </a:r>
            <a:r>
              <a:rPr lang="en-US" altLang="ko-KR" dirty="0" smtClean="0"/>
              <a:t>4</a:t>
            </a:r>
            <a:r>
              <a:rPr lang="ko-KR" altLang="en-US" dirty="0" err="1" smtClean="0"/>
              <a:t>차산업</a:t>
            </a:r>
            <a:r>
              <a:rPr lang="ko-KR" altLang="en-US" dirty="0" smtClean="0"/>
              <a:t> 혁명의 시대 </a:t>
            </a:r>
            <a:r>
              <a:rPr lang="ko-KR" altLang="en-US" i="1" u="sng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다양한 미래 직업</a:t>
            </a:r>
            <a:r>
              <a:rPr lang="ko-KR" altLang="en-US" dirty="0" smtClean="0"/>
              <a:t>의 주인공이 될 수 있습니다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2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928926" y="3110211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</a:rPr>
              <a:t>경청해주셔서</a:t>
            </a:r>
            <a:r>
              <a:rPr lang="en-US" altLang="ko-KR" b="1" dirty="0" smtClean="0">
                <a:solidFill>
                  <a:schemeClr val="bg1"/>
                </a:solidFill>
              </a:rPr>
              <a:t>…</a:t>
            </a:r>
            <a:endParaRPr lang="ko-KR" altLang="en-US" b="1" dirty="0" smtClean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5984" y="3517944"/>
            <a:ext cx="47149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000" b="1" smtClean="0">
                <a:solidFill>
                  <a:schemeClr val="accent1"/>
                </a:solidFill>
              </a:rPr>
              <a:t>감사합니다</a:t>
            </a:r>
            <a:r>
              <a:rPr lang="en-US" altLang="ko-KR" sz="3000" b="1" smtClean="0">
                <a:solidFill>
                  <a:schemeClr val="accent1"/>
                </a:solidFill>
              </a:rPr>
              <a:t>.</a:t>
            </a:r>
            <a:endParaRPr lang="ko-KR" altLang="en-US" sz="3000" b="1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7584" y="299695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FF0066"/>
                </a:solidFill>
                <a:latin typeface="+mj-ea"/>
                <a:ea typeface="+mj-ea"/>
              </a:rPr>
              <a:t>CONTENTS</a:t>
            </a:r>
            <a:endParaRPr lang="ko-KR" altLang="en-US" b="1" dirty="0">
              <a:solidFill>
                <a:srgbClr val="FF0066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86084" y="2089184"/>
            <a:ext cx="12858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01.</a:t>
            </a:r>
            <a:endParaRPr lang="ko-KR" altLang="en-US" sz="3000" b="1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86084" y="2780928"/>
            <a:ext cx="12858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02.</a:t>
            </a:r>
            <a:endParaRPr lang="ko-KR" altLang="en-US" sz="3000" b="1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86084" y="3573016"/>
            <a:ext cx="12858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03.</a:t>
            </a:r>
            <a:endParaRPr lang="ko-KR" altLang="en-US" sz="3000" b="1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86116" y="4293096"/>
            <a:ext cx="12858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04.</a:t>
            </a:r>
            <a:endParaRPr lang="ko-KR" altLang="en-US" sz="3000" b="1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357686" y="2197048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증강현실이란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?</a:t>
            </a:r>
            <a:endParaRPr lang="ko-KR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357686" y="2882485"/>
            <a:ext cx="5143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가상현실이란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?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4357718" y="3650760"/>
            <a:ext cx="5000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주요 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VR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개발사 및 주요장비 소개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357718" y="4412558"/>
            <a:ext cx="535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다양한 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VR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체험 소개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cxnSp>
        <p:nvCxnSpPr>
          <p:cNvPr id="89" name="직선 연결선 88"/>
          <p:cNvCxnSpPr/>
          <p:nvPr/>
        </p:nvCxnSpPr>
        <p:spPr>
          <a:xfrm>
            <a:off x="3643306" y="2643182"/>
            <a:ext cx="50720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직선 연결선 89"/>
          <p:cNvCxnSpPr/>
          <p:nvPr/>
        </p:nvCxnSpPr>
        <p:spPr>
          <a:xfrm>
            <a:off x="3643306" y="3382551"/>
            <a:ext cx="50720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직선 연결선 90"/>
          <p:cNvCxnSpPr/>
          <p:nvPr/>
        </p:nvCxnSpPr>
        <p:spPr>
          <a:xfrm>
            <a:off x="3643306" y="4150826"/>
            <a:ext cx="50720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직선 연결선 91"/>
          <p:cNvCxnSpPr/>
          <p:nvPr/>
        </p:nvCxnSpPr>
        <p:spPr>
          <a:xfrm>
            <a:off x="3643306" y="4847094"/>
            <a:ext cx="50720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327124" y="5013176"/>
            <a:ext cx="12858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05.</a:t>
            </a:r>
            <a:endParaRPr lang="ko-KR" altLang="en-US" sz="30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98726" y="5132638"/>
            <a:ext cx="4349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VR</a:t>
            </a:r>
            <a:r>
              <a:rPr lang="ko-KR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itchFamily="18" charset="-127"/>
                <a:ea typeface="HY견고딕" pitchFamily="18" charset="-127"/>
              </a:rPr>
              <a:t>관련학과 및 관련 직업안내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cxnSp>
        <p:nvCxnSpPr>
          <p:cNvPr id="18" name="직선 연결선 17"/>
          <p:cNvCxnSpPr/>
          <p:nvPr/>
        </p:nvCxnSpPr>
        <p:spPr>
          <a:xfrm>
            <a:off x="3684314" y="5567174"/>
            <a:ext cx="50720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771800" y="1412776"/>
            <a:ext cx="6229200" cy="366254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altLang="ko-KR" sz="6000" dirty="0" smtClean="0">
              <a:solidFill>
                <a:srgbClr val="7030A0"/>
              </a:solidFill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ko-KR" altLang="en-US" sz="6000" dirty="0" smtClean="0">
                <a:solidFill>
                  <a:srgbClr val="7030A0"/>
                </a:solidFill>
                <a:latin typeface="HY견고딕" pitchFamily="18" charset="-127"/>
                <a:ea typeface="HY견고딕" pitchFamily="18" charset="-127"/>
              </a:rPr>
              <a:t>★증강현실★</a:t>
            </a:r>
            <a:endParaRPr lang="en-US" altLang="ko-KR" sz="3200" dirty="0" smtClean="0">
              <a:solidFill>
                <a:srgbClr val="7030A0"/>
              </a:solidFill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en-US" altLang="ko-KR" sz="3200" dirty="0" smtClean="0">
                <a:solidFill>
                  <a:srgbClr val="7030A0"/>
                </a:solidFill>
                <a:latin typeface="HY견고딕" pitchFamily="18" charset="-127"/>
                <a:ea typeface="HY견고딕" pitchFamily="18" charset="-127"/>
              </a:rPr>
              <a:t>(Augmented Reality, AR)</a:t>
            </a:r>
          </a:p>
          <a:p>
            <a:pPr algn="ctr"/>
            <a:endParaRPr lang="en-US" altLang="ko-KR" sz="4400" dirty="0" smtClean="0">
              <a:solidFill>
                <a:srgbClr val="7030A0"/>
              </a:solidFill>
              <a:latin typeface="HY견고딕" pitchFamily="18" charset="-127"/>
              <a:ea typeface="HY견고딕" pitchFamily="18" charset="-127"/>
            </a:endParaRPr>
          </a:p>
          <a:p>
            <a:pPr algn="ctr"/>
            <a:endParaRPr lang="ko-KR" altLang="en-US" sz="3200" dirty="0">
              <a:solidFill>
                <a:srgbClr val="7030A0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2492896"/>
            <a:ext cx="648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b="1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1</a:t>
            </a:r>
            <a:endParaRPr lang="ko-KR" altLang="en-US" sz="7200" b="1" dirty="0">
              <a:solidFill>
                <a:srgbClr val="FF0066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683568" y="1340768"/>
            <a:ext cx="76328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o-KR" altLang="en-US" dirty="0" smtClean="0"/>
          </a:p>
          <a:p>
            <a:r>
              <a:rPr lang="ko-KR" altLang="en-US" u="sng" dirty="0" smtClean="0">
                <a:solidFill>
                  <a:srgbClr val="FF0066"/>
                </a:solidFill>
                <a:latin typeface="HY견고딕" pitchFamily="18" charset="-127"/>
                <a:ea typeface="HY견고딕" pitchFamily="18" charset="-127"/>
              </a:rPr>
              <a:t>현실세계에 가상 물체를 겹쳐 보여주는 기술</a:t>
            </a:r>
            <a:r>
              <a:rPr lang="ko-KR" altLang="en-US" dirty="0" smtClean="0"/>
              <a:t>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r>
              <a:rPr lang="ko-KR" altLang="en-US" dirty="0" smtClean="0"/>
              <a:t>​</a:t>
            </a:r>
          </a:p>
          <a:p>
            <a:r>
              <a:rPr lang="ko-KR" altLang="en-US" dirty="0" smtClean="0"/>
              <a:t>​현실세계에 실시간으로 부가정보를 갖는 가상세계를 합쳐 하나의 영상으로 보여주므로 혼합 현실이라고도 하는데요</a:t>
            </a:r>
          </a:p>
          <a:p>
            <a:r>
              <a:rPr lang="ko-KR" altLang="en-US" dirty="0" smtClean="0"/>
              <a:t>​</a:t>
            </a:r>
          </a:p>
          <a:p>
            <a:r>
              <a:rPr lang="ko-KR" altLang="en-US" dirty="0" smtClean="0"/>
              <a:t>현실 환경과 가상환경을 융합하는 복합형 가상현실 시스템으로 </a:t>
            </a:r>
            <a:r>
              <a:rPr lang="en-US" altLang="ko-KR" dirty="0" smtClean="0"/>
              <a:t>1990</a:t>
            </a:r>
            <a:r>
              <a:rPr lang="ko-KR" altLang="en-US" dirty="0" smtClean="0"/>
              <a:t>년대 후반부터 미국과 일본 중심으로 연구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개발이 진행되었고 현재 일반인들에게도 널리 활용되었을 만큼 대중화된 상태입니다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r>
              <a:rPr lang="ko-KR" altLang="en-US" dirty="0" smtClean="0"/>
              <a:t>​</a:t>
            </a:r>
          </a:p>
          <a:p>
            <a:r>
              <a:rPr lang="en-US" altLang="ko-KR" dirty="0" smtClean="0"/>
              <a:t>(</a:t>
            </a:r>
            <a:r>
              <a:rPr lang="ko-KR" altLang="en-US" dirty="0" smtClean="0"/>
              <a:t>예 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모바일에서의</a:t>
            </a:r>
            <a:r>
              <a:rPr lang="ko-KR" altLang="en-US" dirty="0" smtClean="0"/>
              <a:t> 지도</a:t>
            </a:r>
            <a:r>
              <a:rPr lang="en-US" altLang="ko-KR" dirty="0" smtClean="0"/>
              <a:t>, PC</a:t>
            </a:r>
            <a:r>
              <a:rPr lang="ko-KR" altLang="en-US" dirty="0" smtClean="0"/>
              <a:t>지도</a:t>
            </a:r>
            <a:r>
              <a:rPr lang="en-US" altLang="ko-KR" dirty="0" smtClean="0"/>
              <a:t>, </a:t>
            </a:r>
            <a:r>
              <a:rPr lang="ko-KR" altLang="en-US" dirty="0" smtClean="0"/>
              <a:t>위치검색 등</a:t>
            </a:r>
            <a:r>
              <a:rPr lang="en-US" altLang="ko-KR" dirty="0" smtClean="0"/>
              <a:t>)</a:t>
            </a:r>
            <a:endParaRPr lang="en-US" altLang="ko-KR" sz="1400" dirty="0" smtClean="0"/>
          </a:p>
          <a:p>
            <a:endParaRPr lang="en-US" altLang="ko-KR" sz="1400" dirty="0" smtClean="0"/>
          </a:p>
          <a:p>
            <a:r>
              <a:rPr lang="en-US" altLang="ko-KR" sz="1400" dirty="0" smtClean="0"/>
              <a:t>[</a:t>
            </a:r>
            <a:r>
              <a:rPr lang="ko-KR" altLang="en-US" sz="1400" dirty="0" smtClean="0"/>
              <a:t>출처</a:t>
            </a:r>
            <a:r>
              <a:rPr lang="en-US" altLang="ko-KR" sz="1400" dirty="0" smtClean="0"/>
              <a:t>]</a:t>
            </a:r>
            <a:r>
              <a:rPr lang="ko-KR" altLang="en-US" sz="1400" dirty="0" smtClean="0"/>
              <a:t> </a:t>
            </a:r>
            <a:r>
              <a:rPr lang="ko-KR" altLang="en-US" sz="1400" dirty="0" smtClean="0">
                <a:hlinkClick r:id="rId2"/>
              </a:rPr>
              <a:t>가상현실과 증강현실의 차이점을 알아봐요</a:t>
            </a:r>
            <a:r>
              <a:rPr lang="en-US" altLang="ko-KR" sz="1400" dirty="0" smtClean="0"/>
              <a:t>|</a:t>
            </a:r>
            <a:r>
              <a:rPr lang="ko-KR" altLang="en-US" sz="1400" dirty="0" smtClean="0"/>
              <a:t>작성자 </a:t>
            </a:r>
            <a:r>
              <a:rPr lang="ko-KR" altLang="en-US" sz="1400" dirty="0" smtClean="0">
                <a:hlinkClick r:id="rId3"/>
              </a:rPr>
              <a:t>맨투맨</a:t>
            </a:r>
            <a:endParaRPr lang="ko-KR" altLang="en-US" sz="1400" dirty="0"/>
          </a:p>
        </p:txBody>
      </p:sp>
      <p:sp>
        <p:nvSpPr>
          <p:cNvPr id="4" name="직사각형 3"/>
          <p:cNvSpPr/>
          <p:nvPr/>
        </p:nvSpPr>
        <p:spPr>
          <a:xfrm>
            <a:off x="683568" y="908720"/>
            <a:ext cx="7776864" cy="461665"/>
          </a:xfrm>
          <a:prstGeom prst="rect">
            <a:avLst/>
          </a:prstGeom>
          <a:solidFill>
            <a:srgbClr val="660066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증강현실</a:t>
            </a:r>
            <a:r>
              <a:rPr lang="en-US" altLang="ko-KR" sz="2400" dirty="0" smtClean="0">
                <a:latin typeface="HY견고딕" pitchFamily="18" charset="-127"/>
                <a:ea typeface="HY견고딕" pitchFamily="18" charset="-127"/>
              </a:rPr>
              <a:t>(AR : Augmented Reality)</a:t>
            </a:r>
            <a:r>
              <a:rPr lang="ko-KR" altLang="en-US" sz="2400" dirty="0" smtClean="0"/>
              <a:t> </a:t>
            </a:r>
            <a:r>
              <a:rPr lang="en-US" altLang="ko-KR" sz="1600" dirty="0" smtClean="0"/>
              <a:t>=</a:t>
            </a:r>
            <a:r>
              <a:rPr lang="ko-KR" altLang="en-US" sz="1600" dirty="0" smtClean="0"/>
              <a:t>현실세계 </a:t>
            </a:r>
            <a:r>
              <a:rPr lang="en-US" altLang="ko-KR" sz="1600" dirty="0" smtClean="0"/>
              <a:t>+ </a:t>
            </a:r>
            <a:r>
              <a:rPr lang="ko-KR" altLang="en-US" sz="1600" dirty="0" smtClean="0"/>
              <a:t>가상세계 </a:t>
            </a:r>
            <a:endParaRPr lang="ko-KR" altLang="en-US" sz="2400" dirty="0" smtClean="0"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61924"/>
            <a:ext cx="5112568" cy="669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ncc.phinf.naver.net/20160720_252/1468975502124WrMUI_JPEG/01.jpg?type=w6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7560639" cy="4248472"/>
          </a:xfrm>
          <a:prstGeom prst="rect">
            <a:avLst/>
          </a:prstGeom>
          <a:noFill/>
        </p:spPr>
      </p:pic>
      <p:pic>
        <p:nvPicPr>
          <p:cNvPr id="14338" name="Picture 2" descr="http://ncc.phinf.naver.net/20160720_178/1468991372939hKSOM_JPEG/11.jpg?type=w6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484784"/>
            <a:ext cx="7560840" cy="42484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620688"/>
            <a:ext cx="2448272" cy="461665"/>
          </a:xfrm>
          <a:prstGeom prst="rect">
            <a:avLst/>
          </a:prstGeom>
          <a:solidFill>
            <a:srgbClr val="660066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ko-KR" altLang="en-US" sz="2400" dirty="0" smtClean="0"/>
              <a:t>★</a:t>
            </a:r>
            <a:r>
              <a:rPr lang="ko-KR" altLang="en-US" sz="2400" dirty="0" err="1" smtClean="0"/>
              <a:t>포켓몬</a:t>
            </a:r>
            <a:r>
              <a:rPr lang="ko-KR" altLang="en-US" sz="2400" dirty="0" smtClean="0"/>
              <a:t> 고 </a:t>
            </a:r>
            <a:endParaRPr lang="ko-KR" altLang="en-US" sz="2400" dirty="0"/>
          </a:p>
        </p:txBody>
      </p:sp>
      <p:sp>
        <p:nvSpPr>
          <p:cNvPr id="6" name="직사각형 5"/>
          <p:cNvSpPr/>
          <p:nvPr/>
        </p:nvSpPr>
        <p:spPr>
          <a:xfrm>
            <a:off x="827584" y="5877272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/>
              <a:t>1996</a:t>
            </a:r>
            <a:r>
              <a:rPr lang="ko-KR" altLang="en-US" dirty="0" smtClean="0"/>
              <a:t>년 </a:t>
            </a:r>
            <a:r>
              <a:rPr lang="ko-KR" altLang="en-US" dirty="0" err="1" smtClean="0"/>
              <a:t>닌텐도가</a:t>
            </a:r>
            <a:r>
              <a:rPr lang="ko-KR" altLang="en-US" dirty="0" smtClean="0"/>
              <a:t> 출시한 게임 </a:t>
            </a:r>
            <a:r>
              <a:rPr lang="en-US" altLang="ko-KR" dirty="0" smtClean="0"/>
              <a:t>&lt;</a:t>
            </a:r>
            <a:r>
              <a:rPr lang="ko-KR" altLang="en-US" dirty="0" err="1" smtClean="0"/>
              <a:t>포켓몬스터</a:t>
            </a:r>
            <a:r>
              <a:rPr lang="en-US" altLang="ko-KR" dirty="0" smtClean="0"/>
              <a:t>&gt; </a:t>
            </a:r>
            <a:r>
              <a:rPr lang="ko-KR" altLang="en-US" dirty="0" smtClean="0"/>
              <a:t>게임과 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827584" y="6237312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err="1" smtClean="0"/>
              <a:t>구글맵스와</a:t>
            </a:r>
            <a:r>
              <a:rPr lang="ko-KR" altLang="en-US" dirty="0" smtClean="0"/>
              <a:t> 위성위치확인시스템</a:t>
            </a:r>
            <a:r>
              <a:rPr lang="en-US" altLang="ko-KR" dirty="0" smtClean="0"/>
              <a:t>(GPS)</a:t>
            </a:r>
            <a:r>
              <a:rPr lang="ko-KR" altLang="en-US" dirty="0" smtClean="0"/>
              <a:t>가 결합한 증강현실 게임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4428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cctvnews.co.kr/news/photo/201505/22549_24158_3516.jpg"/>
          <p:cNvPicPr>
            <a:picLocks noChangeAspect="1" noChangeArrowheads="1"/>
          </p:cNvPicPr>
          <p:nvPr/>
        </p:nvPicPr>
        <p:blipFill>
          <a:blip r:embed="rId2" cstate="print"/>
          <a:srcRect t="13230" b="18731"/>
          <a:stretch>
            <a:fillRect/>
          </a:stretch>
        </p:blipFill>
        <p:spPr bwMode="auto">
          <a:xfrm>
            <a:off x="539552" y="1700808"/>
            <a:ext cx="3960440" cy="2736304"/>
          </a:xfrm>
          <a:prstGeom prst="rect">
            <a:avLst/>
          </a:prstGeom>
          <a:noFill/>
        </p:spPr>
      </p:pic>
      <p:sp>
        <p:nvSpPr>
          <p:cNvPr id="7" name="직사각형 6"/>
          <p:cNvSpPr/>
          <p:nvPr/>
        </p:nvSpPr>
        <p:spPr>
          <a:xfrm>
            <a:off x="3059832" y="4797152"/>
            <a:ext cx="32403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/>
              <a:t>증강현실을 이용한 </a:t>
            </a:r>
            <a:r>
              <a:rPr lang="ko-KR" altLang="en-US" sz="1600" dirty="0" err="1" smtClean="0"/>
              <a:t>네비게이션</a:t>
            </a:r>
            <a:endParaRPr lang="ko-KR" alt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548680"/>
            <a:ext cx="6552728" cy="461665"/>
          </a:xfrm>
          <a:prstGeom prst="rect">
            <a:avLst/>
          </a:prstGeom>
          <a:solidFill>
            <a:srgbClr val="660066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ko-KR" altLang="en-US" sz="2400" dirty="0" smtClean="0"/>
              <a:t>★우리 실생활에 이용되는 증강현실</a:t>
            </a:r>
            <a:r>
              <a:rPr lang="en-US" altLang="ko-KR" sz="2400" dirty="0" smtClean="0"/>
              <a:t>(AR) </a:t>
            </a:r>
            <a:r>
              <a:rPr lang="ko-KR" altLang="en-US" sz="2400" dirty="0" smtClean="0"/>
              <a:t>사례</a:t>
            </a:r>
            <a:endParaRPr lang="ko-KR" altLang="en-US" sz="2400" dirty="0"/>
          </a:p>
        </p:txBody>
      </p:sp>
      <p:pic>
        <p:nvPicPr>
          <p:cNvPr id="18434" name="Picture 2" descr="[앱리뷰] 현실과 가상 사이, 증강현실 앱 4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700808"/>
            <a:ext cx="4186436" cy="27363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</TotalTime>
  <Words>1248</Words>
  <Application>Microsoft Office PowerPoint</Application>
  <PresentationFormat>화면 슬라이드 쇼(4:3)</PresentationFormat>
  <Paragraphs>216</Paragraphs>
  <Slides>36</Slides>
  <Notes>18</Notes>
  <HiddenSlides>0</HiddenSlides>
  <MMClips>4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36</vt:i4>
      </vt:variant>
    </vt:vector>
  </HeadingPairs>
  <TitlesOfParts>
    <vt:vector size="41" baseType="lpstr">
      <vt:lpstr>HY견고딕</vt:lpstr>
      <vt:lpstr>나눔고딕 ExtraBold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user</dc:creator>
  <cp:lastModifiedBy>USER</cp:lastModifiedBy>
  <cp:revision>106</cp:revision>
  <dcterms:created xsi:type="dcterms:W3CDTF">2017-08-27T03:58:06Z</dcterms:created>
  <dcterms:modified xsi:type="dcterms:W3CDTF">2018-07-11T11:57:57Z</dcterms:modified>
</cp:coreProperties>
</file>